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2.svg" ContentType="image/svg+xml"/>
  <Override PartName="/ppt/media/image24.svg" ContentType="image/svg+xml"/>
  <Override PartName="/ppt/media/image4.svg" ContentType="image/svg+xml"/>
  <Override PartName="/ppt/media/image47.svg" ContentType="image/svg+xml"/>
  <Override PartName="/ppt/media/image6.svg" ContentType="image/svg+xml"/>
  <Override PartName="/ppt/media/image8.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8" r:id="rId5"/>
    <p:sldId id="259" r:id="rId6"/>
    <p:sldId id="265" r:id="rId7"/>
    <p:sldId id="260" r:id="rId8"/>
    <p:sldId id="261" r:id="rId9"/>
    <p:sldId id="263" r:id="rId10"/>
    <p:sldId id="262" r:id="rId11"/>
    <p:sldId id="271" r:id="rId12"/>
    <p:sldId id="264" r:id="rId13"/>
    <p:sldId id="268" r:id="rId14"/>
    <p:sldId id="269" r:id="rId15"/>
    <p:sldId id="270" r:id="rId16"/>
    <p:sldId id="266" r:id="rId17"/>
    <p:sldId id="267"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4128" userDrawn="1">
          <p15:clr>
            <a:srgbClr val="A4A3A4"/>
          </p15:clr>
        </p15:guide>
        <p15:guide id="3"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BBD6"/>
    <a:srgbClr val="FF9966"/>
    <a:srgbClr val="344152"/>
    <a:srgbClr val="8BBDB4"/>
    <a:srgbClr val="F0F0F0"/>
    <a:srgbClr val="FFE699"/>
    <a:srgbClr val="DAE3F3"/>
    <a:srgbClr val="D8C7B7"/>
    <a:srgbClr val="D9C8B8"/>
    <a:srgbClr val="2B1A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4" autoAdjust="0"/>
    <p:restoredTop sz="87982" autoAdjust="0"/>
  </p:normalViewPr>
  <p:slideViewPr>
    <p:cSldViewPr snapToGrid="0" showGuides="1">
      <p:cViewPr varScale="1">
        <p:scale>
          <a:sx n="54" d="100"/>
          <a:sy n="54" d="100"/>
        </p:scale>
        <p:origin x="1148" y="40"/>
      </p:cViewPr>
      <p:guideLst>
        <p:guide pos="4128"/>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54B71D-81FC-4D60-8576-7455861B62C1}"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A4F315-CCFA-4176-AB63-28AFEFAF9115}"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A4F315-CCFA-4176-AB63-28AFEFAF9115}"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A4F315-CCFA-4176-AB63-28AFEFAF9115}"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A4F315-CCFA-4176-AB63-28AFEFAF9115}"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A4F315-CCFA-4176-AB63-28AFEFAF9115}" type="slidenum">
              <a:rPr lang="en-US" smtClean="0"/>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A4F315-CCFA-4176-AB63-28AFEFAF9115}"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0B4F10CF-E14F-44C5-8484-4CBB12D67DB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B4F10CF-E14F-44C5-8484-4CBB12D67DB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0B4F10CF-E14F-44C5-8484-4CBB12D67DB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0B4F10CF-E14F-44C5-8484-4CBB12D67DB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0B4F10CF-E14F-44C5-8484-4CBB12D67DB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0B4F10CF-E14F-44C5-8484-4CBB12D67DB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4F10CF-E14F-44C5-8484-4CBB12D67DB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0B4F10CF-E14F-44C5-8484-4CBB12D67DB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0B4F10CF-E14F-44C5-8484-4CBB12D67DB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B4F10CF-E14F-44C5-8484-4CBB12D67DB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B4F10CF-E14F-44C5-8484-4CBB12D67DB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4D72D0-0195-4C37-9E18-04D2F05F1760}"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2BBD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4F10CF-E14F-44C5-8484-4CBB12D67DB7}"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4D72D0-0195-4C37-9E18-04D2F05F1760}"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microsoft.com/office/2007/relationships/hdphoto" Target="../media/image2.wdp"/><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9.jpe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image" Target="../media/image10.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hdphoto" Target="../media/image14.wdp"/><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image" Target="../media/image18.jpeg"/><Relationship Id="rId1" Type="http://schemas.openxmlformats.org/officeDocument/2006/relationships/image" Target="../media/image17.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10.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5.png"/><Relationship Id="rId1" Type="http://schemas.openxmlformats.org/officeDocument/2006/relationships/image" Target="../media/image21.png"/></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9.png"/><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1.png"/><Relationship Id="rId1" Type="http://schemas.openxmlformats.org/officeDocument/2006/relationships/image" Target="../media/image30.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6.jpeg"/><Relationship Id="rId1"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8.jpeg"/><Relationship Id="rId1" Type="http://schemas.openxmlformats.org/officeDocument/2006/relationships/image" Target="../media/image37.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1.jpeg"/><Relationship Id="rId1" Type="http://schemas.openxmlformats.org/officeDocument/2006/relationships/image" Target="../media/image40.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2.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4.jpeg"/><Relationship Id="rId1" Type="http://schemas.openxmlformats.org/officeDocument/2006/relationships/image" Target="../media/image43.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5.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7.svg"/><Relationship Id="rId1"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9.png"/><Relationship Id="rId1"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Freeform: Shape 44"/>
          <p:cNvSpPr/>
          <p:nvPr/>
        </p:nvSpPr>
        <p:spPr>
          <a:xfrm rot="5400000">
            <a:off x="5574251" y="204125"/>
            <a:ext cx="6108739" cy="5994981"/>
          </a:xfrm>
          <a:custGeom>
            <a:avLst/>
            <a:gdLst>
              <a:gd name="connsiteX0" fmla="*/ 9810663 w 12811038"/>
              <a:gd name="connsiteY0" fmla="*/ 5490209 h 9588815"/>
              <a:gd name="connsiteX1" fmla="*/ 10468364 w 12811038"/>
              <a:gd name="connsiteY1" fmla="*/ 4174807 h 9588815"/>
              <a:gd name="connsiteX2" fmla="*/ 12153337 w 12811038"/>
              <a:gd name="connsiteY2" fmla="*/ 4174807 h 9588815"/>
              <a:gd name="connsiteX3" fmla="*/ 12811038 w 12811038"/>
              <a:gd name="connsiteY3" fmla="*/ 5490209 h 9588815"/>
              <a:gd name="connsiteX4" fmla="*/ 12153337 w 12811038"/>
              <a:gd name="connsiteY4" fmla="*/ 6805610 h 9588815"/>
              <a:gd name="connsiteX5" fmla="*/ 10468364 w 12811038"/>
              <a:gd name="connsiteY5" fmla="*/ 6805610 h 9588815"/>
              <a:gd name="connsiteX6" fmla="*/ 9779231 w 12811038"/>
              <a:gd name="connsiteY6" fmla="*/ 2707004 h 9588815"/>
              <a:gd name="connsiteX7" fmla="*/ 10436932 w 12811038"/>
              <a:gd name="connsiteY7" fmla="*/ 1391602 h 9588815"/>
              <a:gd name="connsiteX8" fmla="*/ 12121905 w 12811038"/>
              <a:gd name="connsiteY8" fmla="*/ 1391602 h 9588815"/>
              <a:gd name="connsiteX9" fmla="*/ 12779606 w 12811038"/>
              <a:gd name="connsiteY9" fmla="*/ 2707004 h 9588815"/>
              <a:gd name="connsiteX10" fmla="*/ 12121905 w 12811038"/>
              <a:gd name="connsiteY10" fmla="*/ 4022405 h 9588815"/>
              <a:gd name="connsiteX11" fmla="*/ 10436932 w 12811038"/>
              <a:gd name="connsiteY11" fmla="*/ 4022405 h 9588815"/>
              <a:gd name="connsiteX12" fmla="*/ 7373714 w 12811038"/>
              <a:gd name="connsiteY12" fmla="*/ 4098607 h 9588815"/>
              <a:gd name="connsiteX13" fmla="*/ 8031415 w 12811038"/>
              <a:gd name="connsiteY13" fmla="*/ 2783205 h 9588815"/>
              <a:gd name="connsiteX14" fmla="*/ 9716388 w 12811038"/>
              <a:gd name="connsiteY14" fmla="*/ 2783205 h 9588815"/>
              <a:gd name="connsiteX15" fmla="*/ 10374089 w 12811038"/>
              <a:gd name="connsiteY15" fmla="*/ 4098607 h 9588815"/>
              <a:gd name="connsiteX16" fmla="*/ 9716388 w 12811038"/>
              <a:gd name="connsiteY16" fmla="*/ 5414008 h 9588815"/>
              <a:gd name="connsiteX17" fmla="*/ 8031415 w 12811038"/>
              <a:gd name="connsiteY17" fmla="*/ 5414008 h 9588815"/>
              <a:gd name="connsiteX18" fmla="*/ 7373714 w 12811038"/>
              <a:gd name="connsiteY18" fmla="*/ 6881812 h 9588815"/>
              <a:gd name="connsiteX19" fmla="*/ 8031415 w 12811038"/>
              <a:gd name="connsiteY19" fmla="*/ 5566410 h 9588815"/>
              <a:gd name="connsiteX20" fmla="*/ 9716388 w 12811038"/>
              <a:gd name="connsiteY20" fmla="*/ 5566410 h 9588815"/>
              <a:gd name="connsiteX21" fmla="*/ 10374089 w 12811038"/>
              <a:gd name="connsiteY21" fmla="*/ 6881812 h 9588815"/>
              <a:gd name="connsiteX22" fmla="*/ 9716388 w 12811038"/>
              <a:gd name="connsiteY22" fmla="*/ 8197213 h 9588815"/>
              <a:gd name="connsiteX23" fmla="*/ 8031415 w 12811038"/>
              <a:gd name="connsiteY23" fmla="*/ 8197213 h 9588815"/>
              <a:gd name="connsiteX24" fmla="*/ 7342282 w 12811038"/>
              <a:gd name="connsiteY24" fmla="*/ 1315402 h 9588815"/>
              <a:gd name="connsiteX25" fmla="*/ 7999983 w 12811038"/>
              <a:gd name="connsiteY25" fmla="*/ 0 h 9588815"/>
              <a:gd name="connsiteX26" fmla="*/ 9684956 w 12811038"/>
              <a:gd name="connsiteY26" fmla="*/ 0 h 9588815"/>
              <a:gd name="connsiteX27" fmla="*/ 10342657 w 12811038"/>
              <a:gd name="connsiteY27" fmla="*/ 1315402 h 9588815"/>
              <a:gd name="connsiteX28" fmla="*/ 9684956 w 12811038"/>
              <a:gd name="connsiteY28" fmla="*/ 2630803 h 9588815"/>
              <a:gd name="connsiteX29" fmla="*/ 7999983 w 12811038"/>
              <a:gd name="connsiteY29" fmla="*/ 2630803 h 9588815"/>
              <a:gd name="connsiteX30" fmla="*/ 4968198 w 12811038"/>
              <a:gd name="connsiteY30" fmla="*/ 5490209 h 9588815"/>
              <a:gd name="connsiteX31" fmla="*/ 5625899 w 12811038"/>
              <a:gd name="connsiteY31" fmla="*/ 4174807 h 9588815"/>
              <a:gd name="connsiteX32" fmla="*/ 7310870 w 12811038"/>
              <a:gd name="connsiteY32" fmla="*/ 4174807 h 9588815"/>
              <a:gd name="connsiteX33" fmla="*/ 7968571 w 12811038"/>
              <a:gd name="connsiteY33" fmla="*/ 5490209 h 9588815"/>
              <a:gd name="connsiteX34" fmla="*/ 7310870 w 12811038"/>
              <a:gd name="connsiteY34" fmla="*/ 6805610 h 9588815"/>
              <a:gd name="connsiteX35" fmla="*/ 5625899 w 12811038"/>
              <a:gd name="connsiteY35" fmla="*/ 6805610 h 9588815"/>
              <a:gd name="connsiteX36" fmla="*/ 4968197 w 12811038"/>
              <a:gd name="connsiteY36" fmla="*/ 8273414 h 9588815"/>
              <a:gd name="connsiteX37" fmla="*/ 5625898 w 12811038"/>
              <a:gd name="connsiteY37" fmla="*/ 6958012 h 9588815"/>
              <a:gd name="connsiteX38" fmla="*/ 7310870 w 12811038"/>
              <a:gd name="connsiteY38" fmla="*/ 6958012 h 9588815"/>
              <a:gd name="connsiteX39" fmla="*/ 7968571 w 12811038"/>
              <a:gd name="connsiteY39" fmla="*/ 8273414 h 9588815"/>
              <a:gd name="connsiteX40" fmla="*/ 7310870 w 12811038"/>
              <a:gd name="connsiteY40" fmla="*/ 9588815 h 9588815"/>
              <a:gd name="connsiteX41" fmla="*/ 5625898 w 12811038"/>
              <a:gd name="connsiteY41" fmla="*/ 9588815 h 9588815"/>
              <a:gd name="connsiteX42" fmla="*/ 4936765 w 12811038"/>
              <a:gd name="connsiteY42" fmla="*/ 2707004 h 9588815"/>
              <a:gd name="connsiteX43" fmla="*/ 5594467 w 12811038"/>
              <a:gd name="connsiteY43" fmla="*/ 1391602 h 9588815"/>
              <a:gd name="connsiteX44" fmla="*/ 7279438 w 12811038"/>
              <a:gd name="connsiteY44" fmla="*/ 1391602 h 9588815"/>
              <a:gd name="connsiteX45" fmla="*/ 7937139 w 12811038"/>
              <a:gd name="connsiteY45" fmla="*/ 2707004 h 9588815"/>
              <a:gd name="connsiteX46" fmla="*/ 7279438 w 12811038"/>
              <a:gd name="connsiteY46" fmla="*/ 4022405 h 9588815"/>
              <a:gd name="connsiteX47" fmla="*/ 5594467 w 12811038"/>
              <a:gd name="connsiteY47" fmla="*/ 4022405 h 9588815"/>
              <a:gd name="connsiteX48" fmla="*/ 2468383 w 12811038"/>
              <a:gd name="connsiteY48" fmla="*/ 4098607 h 9588815"/>
              <a:gd name="connsiteX49" fmla="*/ 3126084 w 12811038"/>
              <a:gd name="connsiteY49" fmla="*/ 2783205 h 9588815"/>
              <a:gd name="connsiteX50" fmla="*/ 4811058 w 12811038"/>
              <a:gd name="connsiteY50" fmla="*/ 2783205 h 9588815"/>
              <a:gd name="connsiteX51" fmla="*/ 5468759 w 12811038"/>
              <a:gd name="connsiteY51" fmla="*/ 4098607 h 9588815"/>
              <a:gd name="connsiteX52" fmla="*/ 4811058 w 12811038"/>
              <a:gd name="connsiteY52" fmla="*/ 5414008 h 9588815"/>
              <a:gd name="connsiteX53" fmla="*/ 3126084 w 12811038"/>
              <a:gd name="connsiteY53" fmla="*/ 5414008 h 9588815"/>
              <a:gd name="connsiteX54" fmla="*/ 2468383 w 12811038"/>
              <a:gd name="connsiteY54" fmla="*/ 6881812 h 9588815"/>
              <a:gd name="connsiteX55" fmla="*/ 3126084 w 12811038"/>
              <a:gd name="connsiteY55" fmla="*/ 5566410 h 9588815"/>
              <a:gd name="connsiteX56" fmla="*/ 4811057 w 12811038"/>
              <a:gd name="connsiteY56" fmla="*/ 5566410 h 9588815"/>
              <a:gd name="connsiteX57" fmla="*/ 5468758 w 12811038"/>
              <a:gd name="connsiteY57" fmla="*/ 6881812 h 9588815"/>
              <a:gd name="connsiteX58" fmla="*/ 4811057 w 12811038"/>
              <a:gd name="connsiteY58" fmla="*/ 8197213 h 9588815"/>
              <a:gd name="connsiteX59" fmla="*/ 3126084 w 12811038"/>
              <a:gd name="connsiteY59" fmla="*/ 8197213 h 9588815"/>
              <a:gd name="connsiteX60" fmla="*/ 2436951 w 12811038"/>
              <a:gd name="connsiteY60" fmla="*/ 1315402 h 9588815"/>
              <a:gd name="connsiteX61" fmla="*/ 3094652 w 12811038"/>
              <a:gd name="connsiteY61" fmla="*/ 0 h 9588815"/>
              <a:gd name="connsiteX62" fmla="*/ 4779625 w 12811038"/>
              <a:gd name="connsiteY62" fmla="*/ 0 h 9588815"/>
              <a:gd name="connsiteX63" fmla="*/ 5437326 w 12811038"/>
              <a:gd name="connsiteY63" fmla="*/ 1315402 h 9588815"/>
              <a:gd name="connsiteX64" fmla="*/ 4779625 w 12811038"/>
              <a:gd name="connsiteY64" fmla="*/ 2630803 h 9588815"/>
              <a:gd name="connsiteX65" fmla="*/ 3094652 w 12811038"/>
              <a:gd name="connsiteY65" fmla="*/ 2630803 h 9588815"/>
              <a:gd name="connsiteX66" fmla="*/ 31432 w 12811038"/>
              <a:gd name="connsiteY66" fmla="*/ 5490209 h 9588815"/>
              <a:gd name="connsiteX67" fmla="*/ 689133 w 12811038"/>
              <a:gd name="connsiteY67" fmla="*/ 4174807 h 9588815"/>
              <a:gd name="connsiteX68" fmla="*/ 2374106 w 12811038"/>
              <a:gd name="connsiteY68" fmla="*/ 4174807 h 9588815"/>
              <a:gd name="connsiteX69" fmla="*/ 3031807 w 12811038"/>
              <a:gd name="connsiteY69" fmla="*/ 5490209 h 9588815"/>
              <a:gd name="connsiteX70" fmla="*/ 2374106 w 12811038"/>
              <a:gd name="connsiteY70" fmla="*/ 6805610 h 9588815"/>
              <a:gd name="connsiteX71" fmla="*/ 689133 w 12811038"/>
              <a:gd name="connsiteY71" fmla="*/ 6805610 h 9588815"/>
              <a:gd name="connsiteX72" fmla="*/ 0 w 12811038"/>
              <a:gd name="connsiteY72" fmla="*/ 2707004 h 9588815"/>
              <a:gd name="connsiteX73" fmla="*/ 657701 w 12811038"/>
              <a:gd name="connsiteY73" fmla="*/ 1391602 h 9588815"/>
              <a:gd name="connsiteX74" fmla="*/ 2342674 w 12811038"/>
              <a:gd name="connsiteY74" fmla="*/ 1391602 h 9588815"/>
              <a:gd name="connsiteX75" fmla="*/ 3000375 w 12811038"/>
              <a:gd name="connsiteY75" fmla="*/ 2707004 h 9588815"/>
              <a:gd name="connsiteX76" fmla="*/ 2342674 w 12811038"/>
              <a:gd name="connsiteY76" fmla="*/ 4022405 h 9588815"/>
              <a:gd name="connsiteX77" fmla="*/ 657701 w 12811038"/>
              <a:gd name="connsiteY77" fmla="*/ 4022405 h 958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12811038" h="9588815">
                <a:moveTo>
                  <a:pt x="9810663" y="5490209"/>
                </a:moveTo>
                <a:lnTo>
                  <a:pt x="10468364" y="4174807"/>
                </a:lnTo>
                <a:lnTo>
                  <a:pt x="12153337" y="4174807"/>
                </a:lnTo>
                <a:lnTo>
                  <a:pt x="12811038" y="5490209"/>
                </a:lnTo>
                <a:lnTo>
                  <a:pt x="12153337" y="6805610"/>
                </a:lnTo>
                <a:lnTo>
                  <a:pt x="10468364" y="6805610"/>
                </a:lnTo>
                <a:close/>
                <a:moveTo>
                  <a:pt x="9779231" y="2707004"/>
                </a:moveTo>
                <a:lnTo>
                  <a:pt x="10436932" y="1391602"/>
                </a:lnTo>
                <a:lnTo>
                  <a:pt x="12121905" y="1391602"/>
                </a:lnTo>
                <a:lnTo>
                  <a:pt x="12779606" y="2707004"/>
                </a:lnTo>
                <a:lnTo>
                  <a:pt x="12121905" y="4022405"/>
                </a:lnTo>
                <a:lnTo>
                  <a:pt x="10436932" y="4022405"/>
                </a:lnTo>
                <a:close/>
                <a:moveTo>
                  <a:pt x="7373714" y="4098607"/>
                </a:moveTo>
                <a:lnTo>
                  <a:pt x="8031415" y="2783205"/>
                </a:lnTo>
                <a:lnTo>
                  <a:pt x="9716388" y="2783205"/>
                </a:lnTo>
                <a:lnTo>
                  <a:pt x="10374089" y="4098607"/>
                </a:lnTo>
                <a:lnTo>
                  <a:pt x="9716388" y="5414008"/>
                </a:lnTo>
                <a:lnTo>
                  <a:pt x="8031415" y="5414008"/>
                </a:lnTo>
                <a:close/>
                <a:moveTo>
                  <a:pt x="7373714" y="6881812"/>
                </a:moveTo>
                <a:lnTo>
                  <a:pt x="8031415" y="5566410"/>
                </a:lnTo>
                <a:lnTo>
                  <a:pt x="9716388" y="5566410"/>
                </a:lnTo>
                <a:lnTo>
                  <a:pt x="10374089" y="6881812"/>
                </a:lnTo>
                <a:lnTo>
                  <a:pt x="9716388" y="8197213"/>
                </a:lnTo>
                <a:lnTo>
                  <a:pt x="8031415" y="8197213"/>
                </a:lnTo>
                <a:close/>
                <a:moveTo>
                  <a:pt x="7342282" y="1315402"/>
                </a:moveTo>
                <a:lnTo>
                  <a:pt x="7999983" y="0"/>
                </a:lnTo>
                <a:lnTo>
                  <a:pt x="9684956" y="0"/>
                </a:lnTo>
                <a:lnTo>
                  <a:pt x="10342657" y="1315402"/>
                </a:lnTo>
                <a:lnTo>
                  <a:pt x="9684956" y="2630803"/>
                </a:lnTo>
                <a:lnTo>
                  <a:pt x="7999983" y="2630803"/>
                </a:lnTo>
                <a:close/>
                <a:moveTo>
                  <a:pt x="4968198" y="5490209"/>
                </a:moveTo>
                <a:lnTo>
                  <a:pt x="5625899" y="4174807"/>
                </a:lnTo>
                <a:lnTo>
                  <a:pt x="7310870" y="4174807"/>
                </a:lnTo>
                <a:lnTo>
                  <a:pt x="7968571" y="5490209"/>
                </a:lnTo>
                <a:lnTo>
                  <a:pt x="7310870" y="6805610"/>
                </a:lnTo>
                <a:lnTo>
                  <a:pt x="5625899" y="6805610"/>
                </a:lnTo>
                <a:close/>
                <a:moveTo>
                  <a:pt x="4968197" y="8273414"/>
                </a:moveTo>
                <a:lnTo>
                  <a:pt x="5625898" y="6958012"/>
                </a:lnTo>
                <a:lnTo>
                  <a:pt x="7310870" y="6958012"/>
                </a:lnTo>
                <a:lnTo>
                  <a:pt x="7968571" y="8273414"/>
                </a:lnTo>
                <a:lnTo>
                  <a:pt x="7310870" y="9588815"/>
                </a:lnTo>
                <a:lnTo>
                  <a:pt x="5625898" y="9588815"/>
                </a:lnTo>
                <a:close/>
                <a:moveTo>
                  <a:pt x="4936765" y="2707004"/>
                </a:moveTo>
                <a:lnTo>
                  <a:pt x="5594467" y="1391602"/>
                </a:lnTo>
                <a:lnTo>
                  <a:pt x="7279438" y="1391602"/>
                </a:lnTo>
                <a:lnTo>
                  <a:pt x="7937139" y="2707004"/>
                </a:lnTo>
                <a:lnTo>
                  <a:pt x="7279438" y="4022405"/>
                </a:lnTo>
                <a:lnTo>
                  <a:pt x="5594467" y="4022405"/>
                </a:lnTo>
                <a:close/>
                <a:moveTo>
                  <a:pt x="2468383" y="4098607"/>
                </a:moveTo>
                <a:lnTo>
                  <a:pt x="3126084" y="2783205"/>
                </a:lnTo>
                <a:lnTo>
                  <a:pt x="4811058" y="2783205"/>
                </a:lnTo>
                <a:lnTo>
                  <a:pt x="5468759" y="4098607"/>
                </a:lnTo>
                <a:lnTo>
                  <a:pt x="4811058" y="5414008"/>
                </a:lnTo>
                <a:lnTo>
                  <a:pt x="3126084" y="5414008"/>
                </a:lnTo>
                <a:close/>
                <a:moveTo>
                  <a:pt x="2468383" y="6881812"/>
                </a:moveTo>
                <a:lnTo>
                  <a:pt x="3126084" y="5566410"/>
                </a:lnTo>
                <a:lnTo>
                  <a:pt x="4811057" y="5566410"/>
                </a:lnTo>
                <a:lnTo>
                  <a:pt x="5468758" y="6881812"/>
                </a:lnTo>
                <a:lnTo>
                  <a:pt x="4811057" y="8197213"/>
                </a:lnTo>
                <a:lnTo>
                  <a:pt x="3126084" y="8197213"/>
                </a:lnTo>
                <a:close/>
                <a:moveTo>
                  <a:pt x="2436951" y="1315402"/>
                </a:moveTo>
                <a:lnTo>
                  <a:pt x="3094652" y="0"/>
                </a:lnTo>
                <a:lnTo>
                  <a:pt x="4779625" y="0"/>
                </a:lnTo>
                <a:lnTo>
                  <a:pt x="5437326" y="1315402"/>
                </a:lnTo>
                <a:lnTo>
                  <a:pt x="4779625" y="2630803"/>
                </a:lnTo>
                <a:lnTo>
                  <a:pt x="3094652" y="2630803"/>
                </a:lnTo>
                <a:close/>
                <a:moveTo>
                  <a:pt x="31432" y="5490209"/>
                </a:moveTo>
                <a:lnTo>
                  <a:pt x="689133" y="4174807"/>
                </a:lnTo>
                <a:lnTo>
                  <a:pt x="2374106" y="4174807"/>
                </a:lnTo>
                <a:lnTo>
                  <a:pt x="3031807" y="5490209"/>
                </a:lnTo>
                <a:lnTo>
                  <a:pt x="2374106" y="6805610"/>
                </a:lnTo>
                <a:lnTo>
                  <a:pt x="689133" y="6805610"/>
                </a:lnTo>
                <a:close/>
                <a:moveTo>
                  <a:pt x="0" y="2707004"/>
                </a:moveTo>
                <a:lnTo>
                  <a:pt x="657701" y="1391602"/>
                </a:lnTo>
                <a:lnTo>
                  <a:pt x="2342674" y="1391602"/>
                </a:lnTo>
                <a:lnTo>
                  <a:pt x="3000375" y="2707004"/>
                </a:lnTo>
                <a:lnTo>
                  <a:pt x="2342674" y="4022405"/>
                </a:lnTo>
                <a:lnTo>
                  <a:pt x="657701" y="4022405"/>
                </a:lnTo>
                <a:close/>
              </a:path>
            </a:pathLst>
          </a:custGeom>
          <a:blipFill dpi="0" rotWithShape="0">
            <a:blip r:embed="rId1">
              <a:extLst>
                <a:ext uri="{BEBA8EAE-BF5A-486C-A8C5-ECC9F3942E4B}">
                  <a14:imgProps xmlns:a14="http://schemas.microsoft.com/office/drawing/2010/main">
                    <a14:imgLayer r:embed="rId2">
                      <a14:imgEffect>
                        <a14:brightnessContrast contrast="25000"/>
                      </a14:imgEffect>
                      <a14:imgEffect>
                        <a14:sharpenSoften amount="32000"/>
                      </a14:imgEffect>
                    </a14:imgLayer>
                  </a14:imgProps>
                </a:ext>
              </a:extLst>
            </a:blip>
            <a:srcRect/>
            <a:stretch>
              <a:fillRect l="6000" t="-17000" r="10000" b="-17000"/>
            </a:stretch>
          </a:blip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TextBox 46"/>
          <p:cNvSpPr txBox="1"/>
          <p:nvPr/>
        </p:nvSpPr>
        <p:spPr>
          <a:xfrm>
            <a:off x="286439" y="1718191"/>
            <a:ext cx="4400200" cy="1569660"/>
          </a:xfrm>
          <a:prstGeom prst="rect">
            <a:avLst/>
          </a:prstGeom>
          <a:noFill/>
        </p:spPr>
        <p:txBody>
          <a:bodyPr wrap="square" rtlCol="0">
            <a:spAutoFit/>
          </a:bodyPr>
          <a:lstStyle/>
          <a:p>
            <a:pPr algn="ctr"/>
            <a:r>
              <a:rPr lang="en-US" sz="4800" b="1" dirty="0">
                <a:effectLst>
                  <a:outerShdw blurRad="50800" dist="38100" dir="18900000" algn="bl" rotWithShape="0">
                    <a:prstClr val="black">
                      <a:alpha val="40000"/>
                    </a:prstClr>
                  </a:outerShdw>
                </a:effectLst>
                <a:latin typeface="Arial" panose="020B0604020202020204" pitchFamily="34" charset="0"/>
                <a:cs typeface="Arial" panose="020B0604020202020204" pitchFamily="34" charset="0"/>
              </a:rPr>
              <a:t>ELIMU YETU COALITION</a:t>
            </a:r>
            <a:endParaRPr lang="en-US" sz="4800" b="1" dirty="0">
              <a:effectLst>
                <a:outerShdw blurRad="50800" dist="38100" dir="18900000" algn="bl" rotWithShape="0">
                  <a:prstClr val="black">
                    <a:alpha val="40000"/>
                  </a:prstClr>
                </a:outerShdw>
              </a:effectLst>
              <a:latin typeface="Arial" panose="020B0604020202020204" pitchFamily="34" charset="0"/>
              <a:cs typeface="Arial" panose="020B0604020202020204" pitchFamily="34" charset="0"/>
            </a:endParaRPr>
          </a:p>
        </p:txBody>
      </p:sp>
      <p:cxnSp>
        <p:nvCxnSpPr>
          <p:cNvPr id="49" name="Straight Connector 48"/>
          <p:cNvCxnSpPr/>
          <p:nvPr/>
        </p:nvCxnSpPr>
        <p:spPr>
          <a:xfrm>
            <a:off x="949548" y="3287851"/>
            <a:ext cx="2666955" cy="0"/>
          </a:xfrm>
          <a:prstGeom prst="line">
            <a:avLst/>
          </a:prstGeom>
          <a:ln>
            <a:solidFill>
              <a:schemeClr val="bg1"/>
            </a:solidFill>
          </a:ln>
          <a:effectLst/>
          <a:scene3d>
            <a:camera prst="orthographicFront"/>
            <a:lightRig rig="threePt" dir="t"/>
          </a:scene3d>
          <a:sp3d>
            <a:bevelT prst="angle"/>
          </a:sp3d>
        </p:spPr>
        <p:style>
          <a:lnRef idx="3">
            <a:schemeClr val="accent2"/>
          </a:lnRef>
          <a:fillRef idx="0">
            <a:schemeClr val="accent2"/>
          </a:fillRef>
          <a:effectRef idx="2">
            <a:schemeClr val="accent2"/>
          </a:effectRef>
          <a:fontRef idx="minor">
            <a:schemeClr val="tx1"/>
          </a:fontRef>
        </p:style>
      </p:cxnSp>
      <p:sp>
        <p:nvSpPr>
          <p:cNvPr id="54" name="TextBox 53"/>
          <p:cNvSpPr txBox="1"/>
          <p:nvPr/>
        </p:nvSpPr>
        <p:spPr>
          <a:xfrm>
            <a:off x="565889" y="3428999"/>
            <a:ext cx="4251599" cy="369332"/>
          </a:xfrm>
          <a:prstGeom prst="rect">
            <a:avLst/>
          </a:prstGeom>
          <a:noFill/>
        </p:spPr>
        <p:txBody>
          <a:bodyPr wrap="square" rtlCol="0">
            <a:spAutoFit/>
          </a:bodyPr>
          <a:lstStyle/>
          <a:p>
            <a:r>
              <a:rPr lang="en-US" dirty="0">
                <a:effectLst>
                  <a:outerShdw blurRad="50800" dist="38100" dir="18900000" algn="bl" rotWithShape="0">
                    <a:prstClr val="black">
                      <a:alpha val="40000"/>
                    </a:prstClr>
                  </a:outerShdw>
                </a:effectLst>
                <a:latin typeface="Arial" panose="020B0604020202020204" pitchFamily="34" charset="0"/>
                <a:cs typeface="Arial" panose="020B0604020202020204" pitchFamily="34" charset="0"/>
              </a:rPr>
              <a:t>Newsletter report January – April 2026</a:t>
            </a:r>
            <a:endParaRPr lang="en-US" dirty="0">
              <a:effectLst>
                <a:outerShdw blurRad="50800" dist="38100" dir="18900000" algn="bl" rotWithShape="0">
                  <a:prstClr val="black">
                    <a:alpha val="40000"/>
                  </a:prstClr>
                </a:outerShdw>
              </a:effectLst>
              <a:latin typeface="Arial" panose="020B0604020202020204" pitchFamily="34" charset="0"/>
              <a:cs typeface="Arial" panose="020B0604020202020204" pitchFamily="34" charset="0"/>
            </a:endParaRPr>
          </a:p>
        </p:txBody>
      </p:sp>
      <p:sp>
        <p:nvSpPr>
          <p:cNvPr id="57" name="Hexagon 56"/>
          <p:cNvSpPr/>
          <p:nvPr/>
        </p:nvSpPr>
        <p:spPr>
          <a:xfrm rot="16200000">
            <a:off x="201074" y="135936"/>
            <a:ext cx="1981650" cy="2004271"/>
          </a:xfrm>
          <a:prstGeom prst="hexagon">
            <a:avLst/>
          </a:prstGeom>
          <a:noFill/>
          <a:ln>
            <a:solidFill>
              <a:schemeClr val="accent1">
                <a:lumMod val="20000"/>
                <a:lumOff val="80000"/>
                <a:alpha val="5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6200000">
            <a:off x="2792459" y="614028"/>
            <a:ext cx="641489" cy="560699"/>
          </a:xfrm>
          <a:prstGeom prst="hexagon">
            <a:avLst/>
          </a:prstGeom>
          <a:noFill/>
          <a:ln>
            <a:solidFill>
              <a:schemeClr val="accent1">
                <a:lumMod val="20000"/>
                <a:lumOff val="80000"/>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6200000">
            <a:off x="4777093" y="2147257"/>
            <a:ext cx="641489" cy="560699"/>
          </a:xfrm>
          <a:prstGeom prst="hexagon">
            <a:avLst/>
          </a:prstGeom>
          <a:noFill/>
          <a:ln>
            <a:solidFill>
              <a:schemeClr val="accent1">
                <a:lumMod val="20000"/>
                <a:lumOff val="80000"/>
                <a:alpha val="5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6200000">
            <a:off x="201076" y="5001490"/>
            <a:ext cx="1981650" cy="2004271"/>
          </a:xfrm>
          <a:prstGeom prst="hexagon">
            <a:avLst/>
          </a:prstGeom>
          <a:noFill/>
          <a:ln>
            <a:solidFill>
              <a:schemeClr val="accent1">
                <a:lumMod val="20000"/>
                <a:lumOff val="80000"/>
                <a:alpha val="8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6200000">
            <a:off x="2242630" y="5486354"/>
            <a:ext cx="641489" cy="560699"/>
          </a:xfrm>
          <a:prstGeom prst="hexagon">
            <a:avLst/>
          </a:prstGeom>
          <a:noFill/>
          <a:ln>
            <a:solidFill>
              <a:schemeClr val="accent1">
                <a:lumMod val="20000"/>
                <a:lumOff val="80000"/>
                <a:alpha val="86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p:cNvSpPr/>
          <p:nvPr/>
        </p:nvSpPr>
        <p:spPr>
          <a:xfrm rot="16200000">
            <a:off x="242372" y="-1294484"/>
            <a:ext cx="1850834" cy="1960999"/>
          </a:xfrm>
          <a:prstGeom prst="hexagon">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747779" y="1676178"/>
            <a:ext cx="6736466" cy="1015663"/>
          </a:xfrm>
          <a:prstGeom prst="rect">
            <a:avLst/>
          </a:prstGeom>
          <a:noFill/>
        </p:spPr>
        <p:txBody>
          <a:bodyPr wrap="square">
            <a:spAutoFit/>
          </a:bodyPr>
          <a:lstStyle/>
          <a:p>
            <a:r>
              <a:rPr lang="en-US" sz="6000" b="1" dirty="0">
                <a:latin typeface="Arial" panose="020B0604020202020204" pitchFamily="34" charset="0"/>
                <a:cs typeface="Arial" panose="020B0604020202020204" pitchFamily="34" charset="0"/>
              </a:rPr>
              <a:t>Highlights</a:t>
            </a:r>
            <a:endParaRPr lang="en-US" sz="1800" b="1" dirty="0">
              <a:latin typeface="Arial" panose="020B0604020202020204" pitchFamily="34" charset="0"/>
              <a:cs typeface="Arial" panose="020B0604020202020204" pitchFamily="34" charset="0"/>
            </a:endParaRPr>
          </a:p>
        </p:txBody>
      </p:sp>
      <p:sp>
        <p:nvSpPr>
          <p:cNvPr id="7" name="TextBox 6"/>
          <p:cNvSpPr txBox="1"/>
          <p:nvPr/>
        </p:nvSpPr>
        <p:spPr>
          <a:xfrm>
            <a:off x="643275" y="3064249"/>
            <a:ext cx="6110221" cy="2308324"/>
          </a:xfrm>
          <a:prstGeom prst="rect">
            <a:avLst/>
          </a:prstGeom>
          <a:noFill/>
        </p:spPr>
        <p:txBody>
          <a:bodyPr wrap="square" rtlCol="0">
            <a:spAutoFit/>
          </a:bodyPr>
          <a:lstStyle/>
          <a:p>
            <a:pPr algn="just"/>
            <a:r>
              <a:rPr lang="en-US" sz="1800" dirty="0">
                <a:solidFill>
                  <a:schemeClr val="accent5">
                    <a:lumMod val="50000"/>
                  </a:schemeClr>
                </a:solidFill>
                <a:effectLst/>
                <a:latin typeface="Times New Roman" panose="02020603050405020304" pitchFamily="18" charset="0"/>
                <a:ea typeface="幼圆"/>
                <a:cs typeface="Times New Roman" panose="02020603050405020304" pitchFamily="18" charset="0"/>
              </a:rPr>
              <a:t>This newsletter highlights key engagements, policy dialogues, workshops, and advocacy initiatives undertaken by Elimu Yetu Coalition (EYC) between January and April 2026</a:t>
            </a:r>
            <a:endParaRPr lang="en-US" sz="1800" dirty="0">
              <a:solidFill>
                <a:schemeClr val="accent5">
                  <a:lumMod val="50000"/>
                </a:schemeClr>
              </a:solidFill>
              <a:effectLst/>
              <a:latin typeface="Times New Roman" panose="02020603050405020304" pitchFamily="18" charset="0"/>
              <a:ea typeface="幼圆"/>
              <a:cs typeface="Times New Roman" panose="02020603050405020304" pitchFamily="18" charset="0"/>
            </a:endParaRPr>
          </a:p>
          <a:p>
            <a:pPr algn="just"/>
            <a:endParaRPr lang="en-US" dirty="0">
              <a:solidFill>
                <a:schemeClr val="accent5">
                  <a:lumMod val="50000"/>
                </a:schemeClr>
              </a:solidFill>
              <a:latin typeface="Times New Roman" panose="02020603050405020304" pitchFamily="18" charset="0"/>
              <a:ea typeface="幼圆"/>
              <a:cs typeface="Times New Roman" panose="02020603050405020304" pitchFamily="18" charset="0"/>
            </a:endParaRPr>
          </a:p>
          <a:p>
            <a:pPr algn="just"/>
            <a:r>
              <a:rPr lang="en-US" sz="1800" dirty="0">
                <a:solidFill>
                  <a:schemeClr val="accent5">
                    <a:lumMod val="50000"/>
                  </a:schemeClr>
                </a:solidFill>
                <a:effectLst/>
                <a:latin typeface="Times New Roman" panose="02020603050405020304" pitchFamily="18" charset="0"/>
                <a:ea typeface="幼圆"/>
                <a:cs typeface="Times New Roman" panose="02020603050405020304" pitchFamily="18" charset="0"/>
              </a:rPr>
              <a:t> The activities focused on strengthening education financing, promoting inclusive and equitable education, supporting refugee education, and advancing teacher development and wellbeing.</a:t>
            </a:r>
            <a:endParaRPr lang="en-US" sz="1800" dirty="0">
              <a:solidFill>
                <a:schemeClr val="accent5">
                  <a:lumMod val="50000"/>
                </a:schemeClr>
              </a:solidFill>
              <a:effectLst/>
              <a:latin typeface="Corbel" panose="020B0503020204020204" pitchFamily="34" charset="0"/>
              <a:ea typeface="幼圆"/>
              <a:cs typeface="Times New Roman" panose="02020603050405020304" pitchFamily="18" charset="0"/>
            </a:endParaRPr>
          </a:p>
          <a:p>
            <a:pPr algn="just"/>
            <a:endParaRPr lang="en-US" dirty="0">
              <a:solidFill>
                <a:schemeClr val="accent5">
                  <a:lumMod val="50000"/>
                </a:schemeClr>
              </a:solidFill>
            </a:endParaRPr>
          </a:p>
        </p:txBody>
      </p:sp>
      <p:sp>
        <p:nvSpPr>
          <p:cNvPr id="8" name="Hexagon 7"/>
          <p:cNvSpPr/>
          <p:nvPr/>
        </p:nvSpPr>
        <p:spPr>
          <a:xfrm rot="16200000">
            <a:off x="7844246" y="1110150"/>
            <a:ext cx="3252654" cy="2612571"/>
          </a:xfrm>
          <a:prstGeom prst="hexagon">
            <a:avLst/>
          </a:prstGeom>
          <a:noFill/>
          <a:ln>
            <a:solidFill>
              <a:schemeClr val="accent1">
                <a:lumMod val="20000"/>
                <a:lumOff val="8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Hexagon 8"/>
          <p:cNvSpPr/>
          <p:nvPr/>
        </p:nvSpPr>
        <p:spPr>
          <a:xfrm rot="16200000">
            <a:off x="9346474" y="3886198"/>
            <a:ext cx="2756266" cy="2168441"/>
          </a:xfrm>
          <a:prstGeom prst="hexagon">
            <a:avLst/>
          </a:prstGeom>
          <a:noFill/>
          <a:ln>
            <a:solidFill>
              <a:schemeClr val="accent1">
                <a:lumMod val="20000"/>
                <a:lumOff val="80000"/>
                <a:alpha val="6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Hexagon 9"/>
          <p:cNvSpPr/>
          <p:nvPr/>
        </p:nvSpPr>
        <p:spPr>
          <a:xfrm rot="16200000">
            <a:off x="1997665" y="233525"/>
            <a:ext cx="757341" cy="755815"/>
          </a:xfrm>
          <a:prstGeom prst="hexagon">
            <a:avLst/>
          </a:prstGeom>
          <a:noFill/>
          <a:ln>
            <a:solidFill>
              <a:schemeClr val="accent1">
                <a:lumMod val="20000"/>
                <a:lumOff val="80000"/>
                <a:alpha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Hexagon 10"/>
          <p:cNvSpPr/>
          <p:nvPr/>
        </p:nvSpPr>
        <p:spPr>
          <a:xfrm rot="16200000">
            <a:off x="6838407" y="3886200"/>
            <a:ext cx="2756266" cy="2168437"/>
          </a:xfrm>
          <a:prstGeom prst="hexagon">
            <a:avLst/>
          </a:prstGeom>
          <a:noFill/>
          <a:ln>
            <a:solidFill>
              <a:schemeClr val="accent1">
                <a:lumMod val="20000"/>
                <a:lumOff val="8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18" descr="Dance with solid fill"/>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614655" y="4309978"/>
            <a:ext cx="1320339" cy="1320339"/>
          </a:xfrm>
          <a:prstGeom prst="rect">
            <a:avLst/>
          </a:prstGeom>
        </p:spPr>
      </p:pic>
      <p:pic>
        <p:nvPicPr>
          <p:cNvPr id="21" name="Graphic 20" descr="Classroom with solid fill"/>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5178" y="1647067"/>
            <a:ext cx="1410788" cy="1410788"/>
          </a:xfrm>
          <a:prstGeom prst="rect">
            <a:avLst/>
          </a:prstGeom>
        </p:spPr>
      </p:pic>
      <p:pic>
        <p:nvPicPr>
          <p:cNvPr id="23" name="Graphic 22" descr="Earth globe: Americas with solid fill"/>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51209" y="4310872"/>
            <a:ext cx="1346791" cy="1319092"/>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98194" y="1610570"/>
            <a:ext cx="5000176" cy="3332637"/>
          </a:xfrm>
          <a:prstGeom prst="rect">
            <a:avLst/>
          </a:prstGeom>
        </p:spPr>
      </p:pic>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oman teaching IT lesson at school"/>
          <p:cNvPicPr>
            <a:picLocks noChangeAspect="1"/>
          </p:cNvPicPr>
          <p:nvPr/>
        </p:nvPicPr>
        <p:blipFill rotWithShape="1">
          <a:blip r:embed="rId1">
            <a:extLst>
              <a:ext uri="{28A0092B-C50C-407E-A947-70E740481C1C}">
                <a14:useLocalDpi xmlns:a14="http://schemas.microsoft.com/office/drawing/2010/main" val="0"/>
              </a:ext>
            </a:extLst>
          </a:blip>
          <a:srcRect l="2661" t="640" b="6348"/>
          <a:stretch>
            <a:fillRect/>
          </a:stretch>
        </p:blipFill>
        <p:spPr bwMode="auto">
          <a:xfrm>
            <a:off x="0" y="0"/>
            <a:ext cx="13001469" cy="7510072"/>
          </a:xfrm>
          <a:prstGeom prst="rect">
            <a:avLst/>
          </a:prstGeom>
          <a:noFill/>
          <a:ln>
            <a:noFill/>
          </a:ln>
          <a:effectLst>
            <a:innerShdw blurRad="508000" dist="50800">
              <a:prstClr val="black">
                <a:alpha val="33000"/>
              </a:prstClr>
            </a:innerShdw>
          </a:effectLst>
        </p:spPr>
      </p:pic>
      <p:sp>
        <p:nvSpPr>
          <p:cNvPr id="5" name="Freeform: Shape 4"/>
          <p:cNvSpPr/>
          <p:nvPr/>
        </p:nvSpPr>
        <p:spPr>
          <a:xfrm>
            <a:off x="491729" y="0"/>
            <a:ext cx="11812528" cy="7504981"/>
          </a:xfrm>
          <a:custGeom>
            <a:avLst/>
            <a:gdLst/>
            <a:ahLst/>
            <a:cxnLst/>
            <a:rect l="l" t="t" r="r" b="b"/>
            <a:pathLst>
              <a:path w="11812528" h="7504981">
                <a:moveTo>
                  <a:pt x="10316323" y="3348984"/>
                </a:moveTo>
                <a:cubicBezTo>
                  <a:pt x="10355698" y="3348984"/>
                  <a:pt x="10388668" y="3364402"/>
                  <a:pt x="10415234" y="3395237"/>
                </a:cubicBezTo>
                <a:cubicBezTo>
                  <a:pt x="10441800" y="3426072"/>
                  <a:pt x="10455082" y="3470902"/>
                  <a:pt x="10455082" y="3529726"/>
                </a:cubicBezTo>
                <a:cubicBezTo>
                  <a:pt x="10455082" y="3587127"/>
                  <a:pt x="10442274" y="3630297"/>
                  <a:pt x="10416657" y="3659235"/>
                </a:cubicBezTo>
                <a:cubicBezTo>
                  <a:pt x="10391040" y="3688172"/>
                  <a:pt x="10359256" y="3702641"/>
                  <a:pt x="10321305" y="3702641"/>
                </a:cubicBezTo>
                <a:cubicBezTo>
                  <a:pt x="10280033" y="3702641"/>
                  <a:pt x="10245165" y="3686631"/>
                  <a:pt x="10216702" y="3654609"/>
                </a:cubicBezTo>
                <a:cubicBezTo>
                  <a:pt x="10188238" y="3622588"/>
                  <a:pt x="10174007" y="3578351"/>
                  <a:pt x="10174007" y="3521899"/>
                </a:cubicBezTo>
                <a:cubicBezTo>
                  <a:pt x="10174007" y="3466395"/>
                  <a:pt x="10187645" y="3423700"/>
                  <a:pt x="10214923" y="3393814"/>
                </a:cubicBezTo>
                <a:cubicBezTo>
                  <a:pt x="10242200" y="3363927"/>
                  <a:pt x="10276000" y="3348984"/>
                  <a:pt x="10316323" y="3348984"/>
                </a:cubicBezTo>
                <a:close/>
                <a:moveTo>
                  <a:pt x="4186535" y="3219085"/>
                </a:moveTo>
                <a:lnTo>
                  <a:pt x="4091210" y="3532815"/>
                </a:lnTo>
                <a:lnTo>
                  <a:pt x="4282864" y="3532815"/>
                </a:lnTo>
                <a:close/>
                <a:moveTo>
                  <a:pt x="1233786" y="3219085"/>
                </a:moveTo>
                <a:lnTo>
                  <a:pt x="1138461" y="3532815"/>
                </a:lnTo>
                <a:lnTo>
                  <a:pt x="1330114" y="3532815"/>
                </a:lnTo>
                <a:close/>
                <a:moveTo>
                  <a:pt x="5029199" y="3169079"/>
                </a:moveTo>
                <a:lnTo>
                  <a:pt x="5029199" y="3346482"/>
                </a:lnTo>
                <a:lnTo>
                  <a:pt x="5142904" y="3346482"/>
                </a:lnTo>
                <a:cubicBezTo>
                  <a:pt x="5155207" y="3346482"/>
                  <a:pt x="5179020" y="3342513"/>
                  <a:pt x="5214342" y="3334576"/>
                </a:cubicBezTo>
                <a:cubicBezTo>
                  <a:pt x="5232201" y="3331004"/>
                  <a:pt x="5246786" y="3321875"/>
                  <a:pt x="5258097" y="3307191"/>
                </a:cubicBezTo>
                <a:cubicBezTo>
                  <a:pt x="5269408" y="3292507"/>
                  <a:pt x="5275064" y="3275639"/>
                  <a:pt x="5275064" y="3256589"/>
                </a:cubicBezTo>
                <a:cubicBezTo>
                  <a:pt x="5275064" y="3228412"/>
                  <a:pt x="5266134" y="3206782"/>
                  <a:pt x="5248274" y="3191700"/>
                </a:cubicBezTo>
                <a:cubicBezTo>
                  <a:pt x="5230415" y="3176619"/>
                  <a:pt x="5196880" y="3169079"/>
                  <a:pt x="5147667" y="3169079"/>
                </a:cubicBezTo>
                <a:close/>
                <a:moveTo>
                  <a:pt x="8349030" y="2997461"/>
                </a:moveTo>
                <a:cubicBezTo>
                  <a:pt x="8395994" y="2997461"/>
                  <a:pt x="8431218" y="3021299"/>
                  <a:pt x="8454700" y="3068975"/>
                </a:cubicBezTo>
                <a:cubicBezTo>
                  <a:pt x="8478182" y="3116652"/>
                  <a:pt x="8489924" y="3209751"/>
                  <a:pt x="8489924" y="3348272"/>
                </a:cubicBezTo>
                <a:cubicBezTo>
                  <a:pt x="8489924" y="3442676"/>
                  <a:pt x="8484824" y="3512174"/>
                  <a:pt x="8474624" y="3556767"/>
                </a:cubicBezTo>
                <a:cubicBezTo>
                  <a:pt x="8464425" y="3601359"/>
                  <a:pt x="8448533" y="3633974"/>
                  <a:pt x="8426948" y="3654609"/>
                </a:cubicBezTo>
                <a:cubicBezTo>
                  <a:pt x="8405363" y="3675245"/>
                  <a:pt x="8379865" y="3685563"/>
                  <a:pt x="8350453" y="3685563"/>
                </a:cubicBezTo>
                <a:cubicBezTo>
                  <a:pt x="8305860" y="3685563"/>
                  <a:pt x="8271823" y="3661251"/>
                  <a:pt x="8248341" y="3612626"/>
                </a:cubicBezTo>
                <a:cubicBezTo>
                  <a:pt x="8224858" y="3564001"/>
                  <a:pt x="8213117" y="3473274"/>
                  <a:pt x="8213117" y="3340445"/>
                </a:cubicBezTo>
                <a:cubicBezTo>
                  <a:pt x="8213117" y="3209039"/>
                  <a:pt x="8223791" y="3119023"/>
                  <a:pt x="8245139" y="3070399"/>
                </a:cubicBezTo>
                <a:cubicBezTo>
                  <a:pt x="8266487" y="3021774"/>
                  <a:pt x="8301116" y="2997461"/>
                  <a:pt x="8349030" y="2997461"/>
                </a:cubicBezTo>
                <a:close/>
                <a:moveTo>
                  <a:pt x="5571529" y="2992866"/>
                </a:moveTo>
                <a:lnTo>
                  <a:pt x="5871083" y="2992866"/>
                </a:lnTo>
                <a:lnTo>
                  <a:pt x="6046915" y="3287285"/>
                </a:lnTo>
                <a:lnTo>
                  <a:pt x="6223108" y="2992866"/>
                </a:lnTo>
                <a:lnTo>
                  <a:pt x="6521053" y="2992866"/>
                </a:lnTo>
                <a:lnTo>
                  <a:pt x="6181725" y="3500072"/>
                </a:lnTo>
                <a:lnTo>
                  <a:pt x="6181725" y="3865594"/>
                </a:lnTo>
                <a:lnTo>
                  <a:pt x="5911453" y="3865594"/>
                </a:lnTo>
                <a:lnTo>
                  <a:pt x="5911453" y="3500072"/>
                </a:lnTo>
                <a:close/>
                <a:moveTo>
                  <a:pt x="4758333" y="2992866"/>
                </a:moveTo>
                <a:lnTo>
                  <a:pt x="5207793" y="2992866"/>
                </a:lnTo>
                <a:cubicBezTo>
                  <a:pt x="5291137" y="2992866"/>
                  <a:pt x="5354835" y="3000010"/>
                  <a:pt x="5398889" y="3014297"/>
                </a:cubicBezTo>
                <a:cubicBezTo>
                  <a:pt x="5442942" y="3028585"/>
                  <a:pt x="5478462" y="3055076"/>
                  <a:pt x="5505449" y="3093772"/>
                </a:cubicBezTo>
                <a:cubicBezTo>
                  <a:pt x="5532437" y="3132467"/>
                  <a:pt x="5545931" y="3179596"/>
                  <a:pt x="5545931" y="3235158"/>
                </a:cubicBezTo>
                <a:cubicBezTo>
                  <a:pt x="5545931" y="3283577"/>
                  <a:pt x="5535606" y="3325348"/>
                  <a:pt x="5514956" y="3360472"/>
                </a:cubicBezTo>
                <a:cubicBezTo>
                  <a:pt x="5494306" y="3395595"/>
                  <a:pt x="5465915" y="3424071"/>
                  <a:pt x="5429780" y="3445899"/>
                </a:cubicBezTo>
                <a:cubicBezTo>
                  <a:pt x="5406749" y="3459789"/>
                  <a:pt x="5375178" y="3471299"/>
                  <a:pt x="5335069" y="3480427"/>
                </a:cubicBezTo>
                <a:cubicBezTo>
                  <a:pt x="5367191" y="3491155"/>
                  <a:pt x="5390591" y="3501880"/>
                  <a:pt x="5405270" y="3512602"/>
                </a:cubicBezTo>
                <a:cubicBezTo>
                  <a:pt x="5415185" y="3519752"/>
                  <a:pt x="5429563" y="3535045"/>
                  <a:pt x="5448402" y="3558483"/>
                </a:cubicBezTo>
                <a:cubicBezTo>
                  <a:pt x="5467241" y="3581920"/>
                  <a:pt x="5479832" y="3599995"/>
                  <a:pt x="5486176" y="3612707"/>
                </a:cubicBezTo>
                <a:lnTo>
                  <a:pt x="5616773" y="3865594"/>
                </a:lnTo>
                <a:lnTo>
                  <a:pt x="5312057" y="3865594"/>
                </a:lnTo>
                <a:lnTo>
                  <a:pt x="5167907" y="3598894"/>
                </a:lnTo>
                <a:cubicBezTo>
                  <a:pt x="5149651" y="3564366"/>
                  <a:pt x="5133379" y="3541943"/>
                  <a:pt x="5119092" y="3531624"/>
                </a:cubicBezTo>
                <a:cubicBezTo>
                  <a:pt x="5099645" y="3518130"/>
                  <a:pt x="5077618" y="3511383"/>
                  <a:pt x="5053012" y="3511383"/>
                </a:cubicBezTo>
                <a:lnTo>
                  <a:pt x="5029199" y="3511383"/>
                </a:lnTo>
                <a:lnTo>
                  <a:pt x="5029199" y="3865594"/>
                </a:lnTo>
                <a:lnTo>
                  <a:pt x="4758333" y="3865594"/>
                </a:lnTo>
                <a:close/>
                <a:moveTo>
                  <a:pt x="4042767" y="2992866"/>
                </a:moveTo>
                <a:lnTo>
                  <a:pt x="4336926" y="2992866"/>
                </a:lnTo>
                <a:lnTo>
                  <a:pt x="4664868" y="3865594"/>
                </a:lnTo>
                <a:lnTo>
                  <a:pt x="4382467" y="3865594"/>
                </a:lnTo>
                <a:lnTo>
                  <a:pt x="4338805" y="3721529"/>
                </a:lnTo>
                <a:lnTo>
                  <a:pt x="4032637" y="3721529"/>
                </a:lnTo>
                <a:lnTo>
                  <a:pt x="3990101" y="3865594"/>
                </a:lnTo>
                <a:lnTo>
                  <a:pt x="3714750" y="3865594"/>
                </a:lnTo>
                <a:close/>
                <a:moveTo>
                  <a:pt x="2821781" y="2992866"/>
                </a:moveTo>
                <a:lnTo>
                  <a:pt x="3090862" y="2992866"/>
                </a:lnTo>
                <a:lnTo>
                  <a:pt x="3090862" y="3525206"/>
                </a:lnTo>
                <a:cubicBezTo>
                  <a:pt x="3090862" y="3572794"/>
                  <a:pt x="3104059" y="3609969"/>
                  <a:pt x="3130451" y="3636734"/>
                </a:cubicBezTo>
                <a:cubicBezTo>
                  <a:pt x="3156843" y="3663498"/>
                  <a:pt x="3193455" y="3676880"/>
                  <a:pt x="3240286" y="3676880"/>
                </a:cubicBezTo>
                <a:cubicBezTo>
                  <a:pt x="3286721" y="3676880"/>
                  <a:pt x="3323134" y="3663695"/>
                  <a:pt x="3349526" y="3637324"/>
                </a:cubicBezTo>
                <a:cubicBezTo>
                  <a:pt x="3375918" y="3610954"/>
                  <a:pt x="3389114" y="3573581"/>
                  <a:pt x="3389114" y="3525206"/>
                </a:cubicBezTo>
                <a:lnTo>
                  <a:pt x="3389114" y="2992866"/>
                </a:lnTo>
                <a:lnTo>
                  <a:pt x="3658195" y="2992866"/>
                </a:lnTo>
                <a:lnTo>
                  <a:pt x="3658195" y="3512825"/>
                </a:lnTo>
                <a:cubicBezTo>
                  <a:pt x="3658195" y="3564382"/>
                  <a:pt x="3650158" y="3613064"/>
                  <a:pt x="3634085" y="3658872"/>
                </a:cubicBezTo>
                <a:cubicBezTo>
                  <a:pt x="3618012" y="3704680"/>
                  <a:pt x="3592810" y="3744738"/>
                  <a:pt x="3558481" y="3779046"/>
                </a:cubicBezTo>
                <a:cubicBezTo>
                  <a:pt x="3524151" y="3813354"/>
                  <a:pt x="3488135" y="3837447"/>
                  <a:pt x="3450431" y="3851325"/>
                </a:cubicBezTo>
                <a:cubicBezTo>
                  <a:pt x="3398044" y="3870760"/>
                  <a:pt x="3335140" y="3880477"/>
                  <a:pt x="3261717" y="3880477"/>
                </a:cubicBezTo>
                <a:cubicBezTo>
                  <a:pt x="3219252" y="3880477"/>
                  <a:pt x="3172917" y="3877502"/>
                  <a:pt x="3122712" y="3871552"/>
                </a:cubicBezTo>
                <a:cubicBezTo>
                  <a:pt x="3072507" y="3865602"/>
                  <a:pt x="3030538" y="3853803"/>
                  <a:pt x="2996803" y="3836154"/>
                </a:cubicBezTo>
                <a:cubicBezTo>
                  <a:pt x="2963069" y="3818506"/>
                  <a:pt x="2932212" y="3793420"/>
                  <a:pt x="2904232" y="3760898"/>
                </a:cubicBezTo>
                <a:cubicBezTo>
                  <a:pt x="2876253" y="3728376"/>
                  <a:pt x="2857103" y="3694864"/>
                  <a:pt x="2846785" y="3660360"/>
                </a:cubicBezTo>
                <a:cubicBezTo>
                  <a:pt x="2830116" y="3604835"/>
                  <a:pt x="2821781" y="3555657"/>
                  <a:pt x="2821781" y="3512825"/>
                </a:cubicBezTo>
                <a:close/>
                <a:moveTo>
                  <a:pt x="1803797" y="2992866"/>
                </a:moveTo>
                <a:lnTo>
                  <a:pt x="2055615" y="2992866"/>
                </a:lnTo>
                <a:lnTo>
                  <a:pt x="2384227" y="3475702"/>
                </a:lnTo>
                <a:lnTo>
                  <a:pt x="2384227" y="2992866"/>
                </a:lnTo>
                <a:lnTo>
                  <a:pt x="2638425" y="2992866"/>
                </a:lnTo>
                <a:lnTo>
                  <a:pt x="2638425" y="3865594"/>
                </a:lnTo>
                <a:lnTo>
                  <a:pt x="2384227" y="3865594"/>
                </a:lnTo>
                <a:lnTo>
                  <a:pt x="2057400" y="3386405"/>
                </a:lnTo>
                <a:lnTo>
                  <a:pt x="2057400" y="3865594"/>
                </a:lnTo>
                <a:lnTo>
                  <a:pt x="1803797" y="3865594"/>
                </a:lnTo>
                <a:close/>
                <a:moveTo>
                  <a:pt x="1090018" y="2992866"/>
                </a:moveTo>
                <a:lnTo>
                  <a:pt x="1384176" y="2992866"/>
                </a:lnTo>
                <a:lnTo>
                  <a:pt x="1712119" y="3865594"/>
                </a:lnTo>
                <a:lnTo>
                  <a:pt x="1429718" y="3865594"/>
                </a:lnTo>
                <a:lnTo>
                  <a:pt x="1386055" y="3721529"/>
                </a:lnTo>
                <a:lnTo>
                  <a:pt x="1079888" y="3721529"/>
                </a:lnTo>
                <a:lnTo>
                  <a:pt x="1037351" y="3865594"/>
                </a:lnTo>
                <a:lnTo>
                  <a:pt x="762000" y="3865594"/>
                </a:lnTo>
                <a:close/>
                <a:moveTo>
                  <a:pt x="431602" y="2992866"/>
                </a:moveTo>
                <a:lnTo>
                  <a:pt x="701874" y="2992866"/>
                </a:lnTo>
                <a:lnTo>
                  <a:pt x="701874" y="3467014"/>
                </a:lnTo>
                <a:cubicBezTo>
                  <a:pt x="701874" y="3566561"/>
                  <a:pt x="693043" y="3642313"/>
                  <a:pt x="675382" y="3694270"/>
                </a:cubicBezTo>
                <a:cubicBezTo>
                  <a:pt x="657721" y="3746226"/>
                  <a:pt x="622201" y="3790250"/>
                  <a:pt x="568821" y="3826341"/>
                </a:cubicBezTo>
                <a:cubicBezTo>
                  <a:pt x="515442" y="3862432"/>
                  <a:pt x="447080" y="3880477"/>
                  <a:pt x="363736" y="3880477"/>
                </a:cubicBezTo>
                <a:cubicBezTo>
                  <a:pt x="275630" y="3880477"/>
                  <a:pt x="207368" y="3868571"/>
                  <a:pt x="158949" y="3844758"/>
                </a:cubicBezTo>
                <a:cubicBezTo>
                  <a:pt x="110530" y="3820946"/>
                  <a:pt x="73125" y="3786120"/>
                  <a:pt x="46732" y="3740281"/>
                </a:cubicBezTo>
                <a:cubicBezTo>
                  <a:pt x="20340" y="3694442"/>
                  <a:pt x="4763" y="3637788"/>
                  <a:pt x="0" y="3570319"/>
                </a:cubicBezTo>
                <a:lnTo>
                  <a:pt x="257771" y="3535196"/>
                </a:lnTo>
                <a:cubicBezTo>
                  <a:pt x="258167" y="3573693"/>
                  <a:pt x="261541" y="3602268"/>
                  <a:pt x="267891" y="3620921"/>
                </a:cubicBezTo>
                <a:cubicBezTo>
                  <a:pt x="274241" y="3639574"/>
                  <a:pt x="284957" y="3654655"/>
                  <a:pt x="300038" y="3666165"/>
                </a:cubicBezTo>
                <a:cubicBezTo>
                  <a:pt x="310357" y="3673705"/>
                  <a:pt x="325041" y="3677476"/>
                  <a:pt x="344091" y="3677476"/>
                </a:cubicBezTo>
                <a:cubicBezTo>
                  <a:pt x="374253" y="3677476"/>
                  <a:pt x="396379" y="3666273"/>
                  <a:pt x="410468" y="3643868"/>
                </a:cubicBezTo>
                <a:cubicBezTo>
                  <a:pt x="424557" y="3621463"/>
                  <a:pt x="431602" y="3583695"/>
                  <a:pt x="431602" y="3530564"/>
                </a:cubicBezTo>
                <a:close/>
                <a:moveTo>
                  <a:pt x="10318458" y="2804622"/>
                </a:moveTo>
                <a:cubicBezTo>
                  <a:pt x="10178039" y="2804622"/>
                  <a:pt x="10068218" y="2848384"/>
                  <a:pt x="9988995" y="2935909"/>
                </a:cubicBezTo>
                <a:cubicBezTo>
                  <a:pt x="9909772" y="3023434"/>
                  <a:pt x="9870160" y="3161363"/>
                  <a:pt x="9870160" y="3349695"/>
                </a:cubicBezTo>
                <a:cubicBezTo>
                  <a:pt x="9870160" y="3478255"/>
                  <a:pt x="9889017" y="3581554"/>
                  <a:pt x="9926731" y="3659591"/>
                </a:cubicBezTo>
                <a:cubicBezTo>
                  <a:pt x="9964445" y="3737628"/>
                  <a:pt x="10014849" y="3794436"/>
                  <a:pt x="10077943" y="3830015"/>
                </a:cubicBezTo>
                <a:cubicBezTo>
                  <a:pt x="10141037" y="3865594"/>
                  <a:pt x="10224766" y="3883384"/>
                  <a:pt x="10329132" y="3883384"/>
                </a:cubicBezTo>
                <a:cubicBezTo>
                  <a:pt x="10415945" y="3883384"/>
                  <a:pt x="10488171" y="3868796"/>
                  <a:pt x="10545809" y="3839621"/>
                </a:cubicBezTo>
                <a:cubicBezTo>
                  <a:pt x="10603448" y="3810446"/>
                  <a:pt x="10648515" y="3767396"/>
                  <a:pt x="10681011" y="3710469"/>
                </a:cubicBezTo>
                <a:cubicBezTo>
                  <a:pt x="10713506" y="3653542"/>
                  <a:pt x="10729754" y="3590685"/>
                  <a:pt x="10729754" y="3521899"/>
                </a:cubicBezTo>
                <a:cubicBezTo>
                  <a:pt x="10729754" y="3419905"/>
                  <a:pt x="10697614" y="3335701"/>
                  <a:pt x="10633334" y="3269286"/>
                </a:cubicBezTo>
                <a:cubicBezTo>
                  <a:pt x="10569055" y="3202872"/>
                  <a:pt x="10490424" y="3169665"/>
                  <a:pt x="10397444" y="3169665"/>
                </a:cubicBezTo>
                <a:cubicBezTo>
                  <a:pt x="10349531" y="3169665"/>
                  <a:pt x="10307310" y="3178085"/>
                  <a:pt x="10270782" y="3194926"/>
                </a:cubicBezTo>
                <a:cubicBezTo>
                  <a:pt x="10234254" y="3211767"/>
                  <a:pt x="10198675" y="3237739"/>
                  <a:pt x="10164044" y="3272845"/>
                </a:cubicBezTo>
                <a:cubicBezTo>
                  <a:pt x="10173058" y="3160888"/>
                  <a:pt x="10187052" y="3087832"/>
                  <a:pt x="10206028" y="3053676"/>
                </a:cubicBezTo>
                <a:cubicBezTo>
                  <a:pt x="10232119" y="3006237"/>
                  <a:pt x="10268647" y="2982518"/>
                  <a:pt x="10315612" y="2982518"/>
                </a:cubicBezTo>
                <a:cubicBezTo>
                  <a:pt x="10341703" y="2982518"/>
                  <a:pt x="10363644" y="2990820"/>
                  <a:pt x="10381433" y="3007423"/>
                </a:cubicBezTo>
                <a:cubicBezTo>
                  <a:pt x="10399223" y="3024027"/>
                  <a:pt x="10411913" y="3052490"/>
                  <a:pt x="10419503" y="3092814"/>
                </a:cubicBezTo>
                <a:lnTo>
                  <a:pt x="10707695" y="3057234"/>
                </a:lnTo>
                <a:cubicBezTo>
                  <a:pt x="10691091" y="3001256"/>
                  <a:pt x="10666897" y="2954766"/>
                  <a:pt x="10635113" y="2917764"/>
                </a:cubicBezTo>
                <a:cubicBezTo>
                  <a:pt x="10603329" y="2880761"/>
                  <a:pt x="10563362" y="2852654"/>
                  <a:pt x="10515211" y="2833441"/>
                </a:cubicBezTo>
                <a:cubicBezTo>
                  <a:pt x="10467061" y="2814228"/>
                  <a:pt x="10401476" y="2804622"/>
                  <a:pt x="10318458" y="2804622"/>
                </a:cubicBezTo>
                <a:close/>
                <a:moveTo>
                  <a:pt x="9317733" y="2804622"/>
                </a:moveTo>
                <a:cubicBezTo>
                  <a:pt x="9220009" y="2804622"/>
                  <a:pt x="9143514" y="2816837"/>
                  <a:pt x="9088247" y="2841268"/>
                </a:cubicBezTo>
                <a:cubicBezTo>
                  <a:pt x="9032981" y="2865700"/>
                  <a:pt x="8990167" y="2900804"/>
                  <a:pt x="8959806" y="2946583"/>
                </a:cubicBezTo>
                <a:cubicBezTo>
                  <a:pt x="8929445" y="2992361"/>
                  <a:pt x="8908572" y="3056048"/>
                  <a:pt x="8897187" y="3137643"/>
                </a:cubicBezTo>
                <a:lnTo>
                  <a:pt x="9187513" y="3161126"/>
                </a:lnTo>
                <a:cubicBezTo>
                  <a:pt x="9195578" y="3102301"/>
                  <a:pt x="9211351" y="3061267"/>
                  <a:pt x="9234834" y="3038022"/>
                </a:cubicBezTo>
                <a:cubicBezTo>
                  <a:pt x="9258316" y="3014776"/>
                  <a:pt x="9288558" y="3003154"/>
                  <a:pt x="9325561" y="3003154"/>
                </a:cubicBezTo>
                <a:cubicBezTo>
                  <a:pt x="9361140" y="3003154"/>
                  <a:pt x="9390671" y="3014421"/>
                  <a:pt x="9414153" y="3036954"/>
                </a:cubicBezTo>
                <a:cubicBezTo>
                  <a:pt x="9437635" y="3059488"/>
                  <a:pt x="9449376" y="3086646"/>
                  <a:pt x="9449376" y="3118431"/>
                </a:cubicBezTo>
                <a:cubicBezTo>
                  <a:pt x="9449376" y="3147843"/>
                  <a:pt x="9437517" y="3178915"/>
                  <a:pt x="9413797" y="3211648"/>
                </a:cubicBezTo>
                <a:cubicBezTo>
                  <a:pt x="9390078" y="3244381"/>
                  <a:pt x="9335760" y="3292294"/>
                  <a:pt x="9250844" y="3355388"/>
                </a:cubicBezTo>
                <a:cubicBezTo>
                  <a:pt x="9111848" y="3458331"/>
                  <a:pt x="9017089" y="3547635"/>
                  <a:pt x="8966566" y="3623300"/>
                </a:cubicBezTo>
                <a:cubicBezTo>
                  <a:pt x="8916044" y="3698965"/>
                  <a:pt x="8885802" y="3779730"/>
                  <a:pt x="8875839" y="3865594"/>
                </a:cubicBezTo>
                <a:lnTo>
                  <a:pt x="9745396" y="3865594"/>
                </a:lnTo>
                <a:lnTo>
                  <a:pt x="9745396" y="3629348"/>
                </a:lnTo>
                <a:lnTo>
                  <a:pt x="9292828" y="3629348"/>
                </a:lnTo>
                <a:cubicBezTo>
                  <a:pt x="9319394" y="3603257"/>
                  <a:pt x="9342520" y="3582146"/>
                  <a:pt x="9362207" y="3566017"/>
                </a:cubicBezTo>
                <a:cubicBezTo>
                  <a:pt x="9381894" y="3549888"/>
                  <a:pt x="9420913" y="3521662"/>
                  <a:pt x="9479263" y="3481339"/>
                </a:cubicBezTo>
                <a:cubicBezTo>
                  <a:pt x="9577462" y="3412078"/>
                  <a:pt x="9645181" y="3348509"/>
                  <a:pt x="9682420" y="3290634"/>
                </a:cubicBezTo>
                <a:cubicBezTo>
                  <a:pt x="9719660" y="3232758"/>
                  <a:pt x="9738280" y="3172037"/>
                  <a:pt x="9738280" y="3108468"/>
                </a:cubicBezTo>
                <a:cubicBezTo>
                  <a:pt x="9738280" y="3048695"/>
                  <a:pt x="9722032" y="2994733"/>
                  <a:pt x="9689536" y="2946583"/>
                </a:cubicBezTo>
                <a:cubicBezTo>
                  <a:pt x="9657040" y="2898432"/>
                  <a:pt x="9612448" y="2862734"/>
                  <a:pt x="9555758" y="2839489"/>
                </a:cubicBezTo>
                <a:cubicBezTo>
                  <a:pt x="9499069" y="2816244"/>
                  <a:pt x="9419727" y="2804622"/>
                  <a:pt x="9317733" y="2804622"/>
                </a:cubicBezTo>
                <a:close/>
                <a:moveTo>
                  <a:pt x="8358992" y="2804622"/>
                </a:moveTo>
                <a:cubicBezTo>
                  <a:pt x="8212881" y="2804622"/>
                  <a:pt x="8104126" y="2844233"/>
                  <a:pt x="8032731" y="2923457"/>
                </a:cubicBezTo>
                <a:cubicBezTo>
                  <a:pt x="7961335" y="3002680"/>
                  <a:pt x="7925637" y="3141438"/>
                  <a:pt x="7925637" y="3339733"/>
                </a:cubicBezTo>
                <a:cubicBezTo>
                  <a:pt x="7925637" y="3420380"/>
                  <a:pt x="7932635" y="3494028"/>
                  <a:pt x="7946629" y="3560680"/>
                </a:cubicBezTo>
                <a:cubicBezTo>
                  <a:pt x="7960623" y="3627332"/>
                  <a:pt x="7980193" y="3679871"/>
                  <a:pt x="8005335" y="3718296"/>
                </a:cubicBezTo>
                <a:cubicBezTo>
                  <a:pt x="8039965" y="3772377"/>
                  <a:pt x="8084321" y="3813411"/>
                  <a:pt x="8138401" y="3841400"/>
                </a:cubicBezTo>
                <a:cubicBezTo>
                  <a:pt x="8192481" y="3869389"/>
                  <a:pt x="8263403" y="3883384"/>
                  <a:pt x="8351164" y="3883384"/>
                </a:cubicBezTo>
                <a:cubicBezTo>
                  <a:pt x="8507713" y="3883384"/>
                  <a:pt x="8618009" y="3839503"/>
                  <a:pt x="8682051" y="3751741"/>
                </a:cubicBezTo>
                <a:cubicBezTo>
                  <a:pt x="8746094" y="3663979"/>
                  <a:pt x="8778115" y="3525457"/>
                  <a:pt x="8778115" y="3336176"/>
                </a:cubicBezTo>
                <a:cubicBezTo>
                  <a:pt x="8778115" y="3251734"/>
                  <a:pt x="8768391" y="3170613"/>
                  <a:pt x="8748941" y="3092814"/>
                </a:cubicBezTo>
                <a:cubicBezTo>
                  <a:pt x="8738978" y="3052016"/>
                  <a:pt x="8725814" y="3016318"/>
                  <a:pt x="8709447" y="2985720"/>
                </a:cubicBezTo>
                <a:cubicBezTo>
                  <a:pt x="8693081" y="2955122"/>
                  <a:pt x="8670666" y="2925947"/>
                  <a:pt x="8642202" y="2898195"/>
                </a:cubicBezTo>
                <a:cubicBezTo>
                  <a:pt x="8613739" y="2870443"/>
                  <a:pt x="8576974" y="2847910"/>
                  <a:pt x="8531907" y="2830595"/>
                </a:cubicBezTo>
                <a:cubicBezTo>
                  <a:pt x="8486840" y="2813280"/>
                  <a:pt x="8429201" y="2804622"/>
                  <a:pt x="8358992" y="2804622"/>
                </a:cubicBezTo>
                <a:close/>
                <a:moveTo>
                  <a:pt x="7374634" y="2804622"/>
                </a:moveTo>
                <a:cubicBezTo>
                  <a:pt x="7276909" y="2804622"/>
                  <a:pt x="7200414" y="2816837"/>
                  <a:pt x="7145148" y="2841268"/>
                </a:cubicBezTo>
                <a:cubicBezTo>
                  <a:pt x="7089881" y="2865700"/>
                  <a:pt x="7047067" y="2900804"/>
                  <a:pt x="7016707" y="2946583"/>
                </a:cubicBezTo>
                <a:cubicBezTo>
                  <a:pt x="6986346" y="2992361"/>
                  <a:pt x="6965472" y="3056048"/>
                  <a:pt x="6954087" y="3137643"/>
                </a:cubicBezTo>
                <a:lnTo>
                  <a:pt x="7244414" y="3161126"/>
                </a:lnTo>
                <a:cubicBezTo>
                  <a:pt x="7252479" y="3102301"/>
                  <a:pt x="7268252" y="3061267"/>
                  <a:pt x="7291734" y="3038022"/>
                </a:cubicBezTo>
                <a:cubicBezTo>
                  <a:pt x="7315217" y="3014776"/>
                  <a:pt x="7345459" y="3003154"/>
                  <a:pt x="7382462" y="3003154"/>
                </a:cubicBezTo>
                <a:cubicBezTo>
                  <a:pt x="7418041" y="3003154"/>
                  <a:pt x="7447572" y="3014421"/>
                  <a:pt x="7471053" y="3036954"/>
                </a:cubicBezTo>
                <a:cubicBezTo>
                  <a:pt x="7494536" y="3059488"/>
                  <a:pt x="7506277" y="3086646"/>
                  <a:pt x="7506277" y="3118431"/>
                </a:cubicBezTo>
                <a:cubicBezTo>
                  <a:pt x="7506277" y="3147843"/>
                  <a:pt x="7494418" y="3178915"/>
                  <a:pt x="7470697" y="3211648"/>
                </a:cubicBezTo>
                <a:cubicBezTo>
                  <a:pt x="7446978" y="3244381"/>
                  <a:pt x="7392661" y="3292294"/>
                  <a:pt x="7307745" y="3355388"/>
                </a:cubicBezTo>
                <a:cubicBezTo>
                  <a:pt x="7168749" y="3458331"/>
                  <a:pt x="7073989" y="3547635"/>
                  <a:pt x="7023467" y="3623300"/>
                </a:cubicBezTo>
                <a:cubicBezTo>
                  <a:pt x="6972945" y="3698965"/>
                  <a:pt x="6942702" y="3779730"/>
                  <a:pt x="6932740" y="3865594"/>
                </a:cubicBezTo>
                <a:lnTo>
                  <a:pt x="7802296" y="3865594"/>
                </a:lnTo>
                <a:lnTo>
                  <a:pt x="7802296" y="3629348"/>
                </a:lnTo>
                <a:lnTo>
                  <a:pt x="7349728" y="3629348"/>
                </a:lnTo>
                <a:cubicBezTo>
                  <a:pt x="7376294" y="3603257"/>
                  <a:pt x="7399421" y="3582146"/>
                  <a:pt x="7419108" y="3566017"/>
                </a:cubicBezTo>
                <a:cubicBezTo>
                  <a:pt x="7438795" y="3549888"/>
                  <a:pt x="7477813" y="3521662"/>
                  <a:pt x="7536164" y="3481339"/>
                </a:cubicBezTo>
                <a:cubicBezTo>
                  <a:pt x="7634362" y="3412078"/>
                  <a:pt x="7702082" y="3348509"/>
                  <a:pt x="7739321" y="3290634"/>
                </a:cubicBezTo>
                <a:cubicBezTo>
                  <a:pt x="7776561" y="3232758"/>
                  <a:pt x="7795181" y="3172037"/>
                  <a:pt x="7795181" y="3108468"/>
                </a:cubicBezTo>
                <a:cubicBezTo>
                  <a:pt x="7795181" y="3048695"/>
                  <a:pt x="7778933" y="2994733"/>
                  <a:pt x="7746437" y="2946583"/>
                </a:cubicBezTo>
                <a:cubicBezTo>
                  <a:pt x="7713941" y="2898432"/>
                  <a:pt x="7669349" y="2862734"/>
                  <a:pt x="7612659" y="2839489"/>
                </a:cubicBezTo>
                <a:cubicBezTo>
                  <a:pt x="7555970" y="2816244"/>
                  <a:pt x="7476627" y="2804622"/>
                  <a:pt x="7374634" y="2804622"/>
                </a:cubicBezTo>
                <a:close/>
                <a:moveTo>
                  <a:pt x="7147363" y="0"/>
                </a:moveTo>
                <a:lnTo>
                  <a:pt x="11812528" y="0"/>
                </a:lnTo>
                <a:lnTo>
                  <a:pt x="10646237" y="7504981"/>
                </a:lnTo>
                <a:lnTo>
                  <a:pt x="5981072" y="7504981"/>
                </a:lnTo>
                <a:close/>
              </a:path>
            </a:pathLst>
          </a:cu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Hexagon 5"/>
          <p:cNvSpPr/>
          <p:nvPr/>
        </p:nvSpPr>
        <p:spPr>
          <a:xfrm rot="16200000">
            <a:off x="8775833" y="5215457"/>
            <a:ext cx="2383604" cy="2085654"/>
          </a:xfrm>
          <a:prstGeom prst="hexagon">
            <a:avLst/>
          </a:prstGeom>
          <a:noFill/>
          <a:ln>
            <a:solidFill>
              <a:schemeClr val="bg1">
                <a:alpha val="4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Hexagon 6"/>
          <p:cNvSpPr/>
          <p:nvPr/>
        </p:nvSpPr>
        <p:spPr>
          <a:xfrm rot="16200000" flipV="1">
            <a:off x="8875708" y="4537300"/>
            <a:ext cx="697843" cy="689164"/>
          </a:xfrm>
          <a:prstGeom prst="hexagon">
            <a:avLst/>
          </a:prstGeom>
          <a:noFill/>
          <a:ln>
            <a:solidFill>
              <a:schemeClr val="bg1">
                <a:alpha val="4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descr="Laptop with solid fill"/>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118945" y="5306852"/>
            <a:ext cx="1697380" cy="1697380"/>
          </a:xfrm>
          <a:prstGeom prst="rect">
            <a:avLst/>
          </a:prstGeom>
        </p:spPr>
      </p:pic>
    </p:spTree>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43840" y="228600"/>
            <a:ext cx="11704320" cy="6400800"/>
          </a:xfrm>
          <a:prstGeom prst="rect">
            <a:avLst/>
          </a:prstGeom>
          <a:gradFill flip="none" rotWithShape="1">
            <a:gsLst>
              <a:gs pos="32000">
                <a:srgbClr val="9FE1F9"/>
              </a:gs>
              <a:gs pos="100000">
                <a:srgbClr val="00B0F0"/>
              </a:gs>
            </a:gsLst>
            <a:path path="circle">
              <a:fillToRect l="50000" t="50000" r="50000" b="50000"/>
            </a:path>
            <a:tileRect/>
          </a:gradFill>
          <a:effectLst>
            <a:outerShdw blurRad="254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Freeform: Shape 6"/>
          <p:cNvSpPr/>
          <p:nvPr/>
        </p:nvSpPr>
        <p:spPr>
          <a:xfrm>
            <a:off x="6762750" y="3462806"/>
            <a:ext cx="2651760" cy="2743200"/>
          </a:xfrm>
          <a:custGeom>
            <a:avLst/>
            <a:gdLst>
              <a:gd name="connsiteX0" fmla="*/ 0 w 2651760"/>
              <a:gd name="connsiteY0" fmla="*/ 2743199 h 2743200"/>
              <a:gd name="connsiteX1" fmla="*/ 1676402 w 2651760"/>
              <a:gd name="connsiteY1" fmla="*/ 2743199 h 2743200"/>
              <a:gd name="connsiteX2" fmla="*/ 1676393 w 2651760"/>
              <a:gd name="connsiteY2" fmla="*/ 2743200 h 2743200"/>
              <a:gd name="connsiteX3" fmla="*/ 0 w 2651760"/>
              <a:gd name="connsiteY3" fmla="*/ 2743200 h 2743200"/>
              <a:gd name="connsiteX4" fmla="*/ 335287 w 2651760"/>
              <a:gd name="connsiteY4" fmla="*/ 0 h 2743200"/>
              <a:gd name="connsiteX5" fmla="*/ 2011680 w 2651760"/>
              <a:gd name="connsiteY5" fmla="*/ 0 h 2743200"/>
              <a:gd name="connsiteX6" fmla="*/ 2651760 w 2651760"/>
              <a:gd name="connsiteY6" fmla="*/ 640080 h 2743200"/>
              <a:gd name="connsiteX7" fmla="*/ 2011680 w 2651760"/>
              <a:gd name="connsiteY7" fmla="*/ 1280160 h 2743200"/>
              <a:gd name="connsiteX8" fmla="*/ 2011670 w 2651760"/>
              <a:gd name="connsiteY8" fmla="*/ 1280159 h 2743200"/>
              <a:gd name="connsiteX9" fmla="*/ 243845 w 2651760"/>
              <a:gd name="connsiteY9" fmla="*/ 1280159 h 2743200"/>
              <a:gd name="connsiteX10" fmla="*/ 0 w 2651760"/>
              <a:gd name="connsiteY10" fmla="*/ 1524004 h 2743200"/>
              <a:gd name="connsiteX11" fmla="*/ 0 w 2651760"/>
              <a:gd name="connsiteY11" fmla="*/ 335287 h 2743200"/>
              <a:gd name="connsiteX12" fmla="*/ 335287 w 2651760"/>
              <a:gd name="connsiteY12"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1760" h="2743200">
                <a:moveTo>
                  <a:pt x="0" y="2743199"/>
                </a:moveTo>
                <a:lnTo>
                  <a:pt x="1676402" y="2743199"/>
                </a:lnTo>
                <a:lnTo>
                  <a:pt x="1676393" y="2743200"/>
                </a:lnTo>
                <a:lnTo>
                  <a:pt x="0" y="2743200"/>
                </a:lnTo>
                <a:close/>
                <a:moveTo>
                  <a:pt x="335287" y="0"/>
                </a:moveTo>
                <a:lnTo>
                  <a:pt x="2011680" y="0"/>
                </a:lnTo>
                <a:cubicBezTo>
                  <a:pt x="2365186" y="0"/>
                  <a:pt x="2651760" y="286574"/>
                  <a:pt x="2651760" y="640080"/>
                </a:cubicBezTo>
                <a:cubicBezTo>
                  <a:pt x="2651760" y="993586"/>
                  <a:pt x="2365186" y="1280160"/>
                  <a:pt x="2011680" y="1280160"/>
                </a:cubicBezTo>
                <a:lnTo>
                  <a:pt x="2011670" y="1280159"/>
                </a:lnTo>
                <a:lnTo>
                  <a:pt x="243845" y="1280159"/>
                </a:lnTo>
                <a:cubicBezTo>
                  <a:pt x="109173" y="1280159"/>
                  <a:pt x="0" y="1389332"/>
                  <a:pt x="0" y="1524004"/>
                </a:cubicBezTo>
                <a:lnTo>
                  <a:pt x="0" y="335287"/>
                </a:lnTo>
                <a:cubicBezTo>
                  <a:pt x="0" y="150113"/>
                  <a:pt x="150113" y="0"/>
                  <a:pt x="335287" y="0"/>
                </a:cubicBezTo>
                <a:close/>
              </a:path>
            </a:pathLst>
          </a:custGeom>
          <a:solidFill>
            <a:srgbClr val="8BBDB4"/>
          </a:solidFill>
          <a:effectLst>
            <a:outerShdw blurRad="3175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dirty="0"/>
              <a:t>D</a:t>
            </a:r>
            <a:endParaRPr lang="en-US" dirty="0"/>
          </a:p>
        </p:txBody>
      </p:sp>
      <p:sp>
        <p:nvSpPr>
          <p:cNvPr id="8" name="Freeform: Shape 7"/>
          <p:cNvSpPr/>
          <p:nvPr/>
        </p:nvSpPr>
        <p:spPr>
          <a:xfrm>
            <a:off x="5444490" y="2481418"/>
            <a:ext cx="2651760" cy="2743200"/>
          </a:xfrm>
          <a:custGeom>
            <a:avLst/>
            <a:gdLst>
              <a:gd name="connsiteX0" fmla="*/ 0 w 2651760"/>
              <a:gd name="connsiteY0" fmla="*/ 2743199 h 2743200"/>
              <a:gd name="connsiteX1" fmla="*/ 1676402 w 2651760"/>
              <a:gd name="connsiteY1" fmla="*/ 2743199 h 2743200"/>
              <a:gd name="connsiteX2" fmla="*/ 1676393 w 2651760"/>
              <a:gd name="connsiteY2" fmla="*/ 2743200 h 2743200"/>
              <a:gd name="connsiteX3" fmla="*/ 0 w 2651760"/>
              <a:gd name="connsiteY3" fmla="*/ 2743200 h 2743200"/>
              <a:gd name="connsiteX4" fmla="*/ 335287 w 2651760"/>
              <a:gd name="connsiteY4" fmla="*/ 0 h 2743200"/>
              <a:gd name="connsiteX5" fmla="*/ 2011680 w 2651760"/>
              <a:gd name="connsiteY5" fmla="*/ 0 h 2743200"/>
              <a:gd name="connsiteX6" fmla="*/ 2651760 w 2651760"/>
              <a:gd name="connsiteY6" fmla="*/ 640080 h 2743200"/>
              <a:gd name="connsiteX7" fmla="*/ 2011680 w 2651760"/>
              <a:gd name="connsiteY7" fmla="*/ 1280160 h 2743200"/>
              <a:gd name="connsiteX8" fmla="*/ 2011670 w 2651760"/>
              <a:gd name="connsiteY8" fmla="*/ 1280159 h 2743200"/>
              <a:gd name="connsiteX9" fmla="*/ 243845 w 2651760"/>
              <a:gd name="connsiteY9" fmla="*/ 1280159 h 2743200"/>
              <a:gd name="connsiteX10" fmla="*/ 0 w 2651760"/>
              <a:gd name="connsiteY10" fmla="*/ 1524004 h 2743200"/>
              <a:gd name="connsiteX11" fmla="*/ 0 w 2651760"/>
              <a:gd name="connsiteY11" fmla="*/ 335287 h 2743200"/>
              <a:gd name="connsiteX12" fmla="*/ 335287 w 2651760"/>
              <a:gd name="connsiteY12"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1760" h="2743200">
                <a:moveTo>
                  <a:pt x="0" y="2743199"/>
                </a:moveTo>
                <a:lnTo>
                  <a:pt x="1676402" y="2743199"/>
                </a:lnTo>
                <a:lnTo>
                  <a:pt x="1676393" y="2743200"/>
                </a:lnTo>
                <a:lnTo>
                  <a:pt x="0" y="2743200"/>
                </a:lnTo>
                <a:close/>
                <a:moveTo>
                  <a:pt x="335287" y="0"/>
                </a:moveTo>
                <a:lnTo>
                  <a:pt x="2011680" y="0"/>
                </a:lnTo>
                <a:cubicBezTo>
                  <a:pt x="2365186" y="0"/>
                  <a:pt x="2651760" y="286574"/>
                  <a:pt x="2651760" y="640080"/>
                </a:cubicBezTo>
                <a:cubicBezTo>
                  <a:pt x="2651760" y="993586"/>
                  <a:pt x="2365186" y="1280160"/>
                  <a:pt x="2011680" y="1280160"/>
                </a:cubicBezTo>
                <a:lnTo>
                  <a:pt x="2011670" y="1280159"/>
                </a:lnTo>
                <a:lnTo>
                  <a:pt x="243845" y="1280159"/>
                </a:lnTo>
                <a:cubicBezTo>
                  <a:pt x="109173" y="1280159"/>
                  <a:pt x="0" y="1389332"/>
                  <a:pt x="0" y="1524004"/>
                </a:cubicBezTo>
                <a:lnTo>
                  <a:pt x="0" y="335287"/>
                </a:lnTo>
                <a:cubicBezTo>
                  <a:pt x="0" y="150113"/>
                  <a:pt x="150113" y="0"/>
                  <a:pt x="335287" y="0"/>
                </a:cubicBezTo>
                <a:close/>
              </a:path>
            </a:pathLst>
          </a:custGeom>
          <a:solidFill>
            <a:schemeClr val="accent4">
              <a:lumMod val="40000"/>
              <a:lumOff val="60000"/>
            </a:schemeClr>
          </a:solidFill>
          <a:effectLst>
            <a:outerShdw blurRad="3175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dirty="0"/>
              <a:t>D</a:t>
            </a:r>
            <a:endParaRPr lang="en-US" dirty="0"/>
          </a:p>
        </p:txBody>
      </p:sp>
      <p:sp>
        <p:nvSpPr>
          <p:cNvPr id="9" name="Freeform: Shape 8"/>
          <p:cNvSpPr/>
          <p:nvPr/>
        </p:nvSpPr>
        <p:spPr>
          <a:xfrm>
            <a:off x="4118610" y="1567642"/>
            <a:ext cx="2651760" cy="2743200"/>
          </a:xfrm>
          <a:custGeom>
            <a:avLst/>
            <a:gdLst>
              <a:gd name="connsiteX0" fmla="*/ 0 w 2651760"/>
              <a:gd name="connsiteY0" fmla="*/ 2743199 h 2743200"/>
              <a:gd name="connsiteX1" fmla="*/ 1676402 w 2651760"/>
              <a:gd name="connsiteY1" fmla="*/ 2743199 h 2743200"/>
              <a:gd name="connsiteX2" fmla="*/ 1676393 w 2651760"/>
              <a:gd name="connsiteY2" fmla="*/ 2743200 h 2743200"/>
              <a:gd name="connsiteX3" fmla="*/ 0 w 2651760"/>
              <a:gd name="connsiteY3" fmla="*/ 2743200 h 2743200"/>
              <a:gd name="connsiteX4" fmla="*/ 335287 w 2651760"/>
              <a:gd name="connsiteY4" fmla="*/ 0 h 2743200"/>
              <a:gd name="connsiteX5" fmla="*/ 2011680 w 2651760"/>
              <a:gd name="connsiteY5" fmla="*/ 0 h 2743200"/>
              <a:gd name="connsiteX6" fmla="*/ 2651760 w 2651760"/>
              <a:gd name="connsiteY6" fmla="*/ 640080 h 2743200"/>
              <a:gd name="connsiteX7" fmla="*/ 2011680 w 2651760"/>
              <a:gd name="connsiteY7" fmla="*/ 1280160 h 2743200"/>
              <a:gd name="connsiteX8" fmla="*/ 2011670 w 2651760"/>
              <a:gd name="connsiteY8" fmla="*/ 1280159 h 2743200"/>
              <a:gd name="connsiteX9" fmla="*/ 243845 w 2651760"/>
              <a:gd name="connsiteY9" fmla="*/ 1280159 h 2743200"/>
              <a:gd name="connsiteX10" fmla="*/ 0 w 2651760"/>
              <a:gd name="connsiteY10" fmla="*/ 1524004 h 2743200"/>
              <a:gd name="connsiteX11" fmla="*/ 0 w 2651760"/>
              <a:gd name="connsiteY11" fmla="*/ 335287 h 2743200"/>
              <a:gd name="connsiteX12" fmla="*/ 335287 w 2651760"/>
              <a:gd name="connsiteY12"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1760" h="2743200">
                <a:moveTo>
                  <a:pt x="0" y="2743199"/>
                </a:moveTo>
                <a:lnTo>
                  <a:pt x="1676402" y="2743199"/>
                </a:lnTo>
                <a:lnTo>
                  <a:pt x="1676393" y="2743200"/>
                </a:lnTo>
                <a:lnTo>
                  <a:pt x="0" y="2743200"/>
                </a:lnTo>
                <a:close/>
                <a:moveTo>
                  <a:pt x="335287" y="0"/>
                </a:moveTo>
                <a:lnTo>
                  <a:pt x="2011680" y="0"/>
                </a:lnTo>
                <a:cubicBezTo>
                  <a:pt x="2365186" y="0"/>
                  <a:pt x="2651760" y="286574"/>
                  <a:pt x="2651760" y="640080"/>
                </a:cubicBezTo>
                <a:cubicBezTo>
                  <a:pt x="2651760" y="993586"/>
                  <a:pt x="2365186" y="1280160"/>
                  <a:pt x="2011680" y="1280160"/>
                </a:cubicBezTo>
                <a:lnTo>
                  <a:pt x="2011670" y="1280159"/>
                </a:lnTo>
                <a:lnTo>
                  <a:pt x="243845" y="1280159"/>
                </a:lnTo>
                <a:cubicBezTo>
                  <a:pt x="109173" y="1280159"/>
                  <a:pt x="0" y="1389332"/>
                  <a:pt x="0" y="1524004"/>
                </a:cubicBezTo>
                <a:lnTo>
                  <a:pt x="0" y="335287"/>
                </a:lnTo>
                <a:cubicBezTo>
                  <a:pt x="0" y="150113"/>
                  <a:pt x="150113" y="0"/>
                  <a:pt x="335287" y="0"/>
                </a:cubicBezTo>
                <a:close/>
              </a:path>
            </a:pathLst>
          </a:custGeom>
          <a:solidFill>
            <a:schemeClr val="accent1">
              <a:lumMod val="20000"/>
              <a:lumOff val="80000"/>
            </a:schemeClr>
          </a:solidFill>
          <a:effectLst>
            <a:outerShdw blurRad="3175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dirty="0"/>
              <a:t>D</a:t>
            </a:r>
            <a:endParaRPr lang="en-US" dirty="0"/>
          </a:p>
        </p:txBody>
      </p:sp>
      <p:sp>
        <p:nvSpPr>
          <p:cNvPr id="10" name="Freeform: Shape 9"/>
          <p:cNvSpPr/>
          <p:nvPr/>
        </p:nvSpPr>
        <p:spPr>
          <a:xfrm>
            <a:off x="2792730" y="651994"/>
            <a:ext cx="2651760" cy="2667624"/>
          </a:xfrm>
          <a:custGeom>
            <a:avLst/>
            <a:gdLst>
              <a:gd name="connsiteX0" fmla="*/ 0 w 2651760"/>
              <a:gd name="connsiteY0" fmla="*/ 2743199 h 2743200"/>
              <a:gd name="connsiteX1" fmla="*/ 1676402 w 2651760"/>
              <a:gd name="connsiteY1" fmla="*/ 2743199 h 2743200"/>
              <a:gd name="connsiteX2" fmla="*/ 1676393 w 2651760"/>
              <a:gd name="connsiteY2" fmla="*/ 2743200 h 2743200"/>
              <a:gd name="connsiteX3" fmla="*/ 0 w 2651760"/>
              <a:gd name="connsiteY3" fmla="*/ 2743200 h 2743200"/>
              <a:gd name="connsiteX4" fmla="*/ 335287 w 2651760"/>
              <a:gd name="connsiteY4" fmla="*/ 0 h 2743200"/>
              <a:gd name="connsiteX5" fmla="*/ 2011680 w 2651760"/>
              <a:gd name="connsiteY5" fmla="*/ 0 h 2743200"/>
              <a:gd name="connsiteX6" fmla="*/ 2651760 w 2651760"/>
              <a:gd name="connsiteY6" fmla="*/ 640080 h 2743200"/>
              <a:gd name="connsiteX7" fmla="*/ 2011680 w 2651760"/>
              <a:gd name="connsiteY7" fmla="*/ 1280160 h 2743200"/>
              <a:gd name="connsiteX8" fmla="*/ 2011670 w 2651760"/>
              <a:gd name="connsiteY8" fmla="*/ 1280159 h 2743200"/>
              <a:gd name="connsiteX9" fmla="*/ 243845 w 2651760"/>
              <a:gd name="connsiteY9" fmla="*/ 1280159 h 2743200"/>
              <a:gd name="connsiteX10" fmla="*/ 0 w 2651760"/>
              <a:gd name="connsiteY10" fmla="*/ 1524004 h 2743200"/>
              <a:gd name="connsiteX11" fmla="*/ 0 w 2651760"/>
              <a:gd name="connsiteY11" fmla="*/ 335287 h 2743200"/>
              <a:gd name="connsiteX12" fmla="*/ 335287 w 2651760"/>
              <a:gd name="connsiteY12"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1760" h="2743200">
                <a:moveTo>
                  <a:pt x="0" y="2743199"/>
                </a:moveTo>
                <a:lnTo>
                  <a:pt x="1676402" y="2743199"/>
                </a:lnTo>
                <a:lnTo>
                  <a:pt x="1676393" y="2743200"/>
                </a:lnTo>
                <a:lnTo>
                  <a:pt x="0" y="2743200"/>
                </a:lnTo>
                <a:close/>
                <a:moveTo>
                  <a:pt x="335287" y="0"/>
                </a:moveTo>
                <a:lnTo>
                  <a:pt x="2011680" y="0"/>
                </a:lnTo>
                <a:cubicBezTo>
                  <a:pt x="2365186" y="0"/>
                  <a:pt x="2651760" y="286574"/>
                  <a:pt x="2651760" y="640080"/>
                </a:cubicBezTo>
                <a:cubicBezTo>
                  <a:pt x="2651760" y="993586"/>
                  <a:pt x="2365186" y="1280160"/>
                  <a:pt x="2011680" y="1280160"/>
                </a:cubicBezTo>
                <a:lnTo>
                  <a:pt x="2011670" y="1280159"/>
                </a:lnTo>
                <a:lnTo>
                  <a:pt x="243845" y="1280159"/>
                </a:lnTo>
                <a:cubicBezTo>
                  <a:pt x="109173" y="1280159"/>
                  <a:pt x="0" y="1389332"/>
                  <a:pt x="0" y="1524004"/>
                </a:cubicBezTo>
                <a:lnTo>
                  <a:pt x="0" y="335287"/>
                </a:lnTo>
                <a:cubicBezTo>
                  <a:pt x="0" y="150113"/>
                  <a:pt x="150113" y="0"/>
                  <a:pt x="335287" y="0"/>
                </a:cubicBezTo>
                <a:close/>
              </a:path>
            </a:pathLst>
          </a:custGeom>
          <a:solidFill>
            <a:srgbClr val="D9C8B8"/>
          </a:solidFill>
          <a:effectLst>
            <a:outerShdw blurRad="317500" dist="152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TextBox 13"/>
          <p:cNvSpPr txBox="1"/>
          <p:nvPr/>
        </p:nvSpPr>
        <p:spPr>
          <a:xfrm>
            <a:off x="2503170" y="2094286"/>
            <a:ext cx="685800" cy="646331"/>
          </a:xfrm>
          <a:prstGeom prst="rect">
            <a:avLst/>
          </a:prstGeom>
          <a:noFill/>
        </p:spPr>
        <p:txBody>
          <a:bodyPr wrap="square" rtlCol="0">
            <a:spAutoFit/>
          </a:bodyPr>
          <a:lstStyle/>
          <a:p>
            <a:r>
              <a:rPr lang="en-US" sz="3600" b="1" dirty="0">
                <a:solidFill>
                  <a:srgbClr val="D8C7B7"/>
                </a:solidFill>
                <a:effectLst>
                  <a:outerShdw blurRad="38100" dist="38100" dir="2700000" algn="tl">
                    <a:srgbClr val="000000">
                      <a:alpha val="43137"/>
                    </a:srgbClr>
                  </a:outerShdw>
                </a:effectLst>
              </a:rPr>
              <a:t>01</a:t>
            </a:r>
            <a:endParaRPr lang="en-US" b="1" dirty="0">
              <a:solidFill>
                <a:srgbClr val="D8C7B7"/>
              </a:solidFill>
              <a:effectLst>
                <a:outerShdw blurRad="38100" dist="38100" dir="2700000" algn="tl">
                  <a:srgbClr val="000000">
                    <a:alpha val="43137"/>
                  </a:srgbClr>
                </a:outerShdw>
              </a:effectLst>
            </a:endParaRPr>
          </a:p>
        </p:txBody>
      </p:sp>
      <p:sp>
        <p:nvSpPr>
          <p:cNvPr id="15" name="TextBox 14"/>
          <p:cNvSpPr txBox="1"/>
          <p:nvPr/>
        </p:nvSpPr>
        <p:spPr>
          <a:xfrm>
            <a:off x="3798570" y="3121498"/>
            <a:ext cx="838200" cy="646331"/>
          </a:xfrm>
          <a:prstGeom prst="rect">
            <a:avLst/>
          </a:prstGeom>
          <a:noFill/>
        </p:spPr>
        <p:txBody>
          <a:bodyPr wrap="square" rtlCol="0">
            <a:spAutoFit/>
          </a:bodyPr>
          <a:lstStyle/>
          <a:p>
            <a:r>
              <a:rPr lang="en-US" sz="3600" b="1" dirty="0">
                <a:solidFill>
                  <a:srgbClr val="DAE3F3"/>
                </a:solidFill>
                <a:effectLst>
                  <a:outerShdw blurRad="38100" dist="38100" dir="2700000" algn="tl">
                    <a:srgbClr val="000000">
                      <a:alpha val="43137"/>
                    </a:srgbClr>
                  </a:outerShdw>
                </a:effectLst>
              </a:rPr>
              <a:t>02</a:t>
            </a:r>
            <a:endParaRPr lang="en-US" sz="3200" b="1" dirty="0">
              <a:solidFill>
                <a:srgbClr val="DAE3F3"/>
              </a:solidFill>
              <a:effectLst>
                <a:outerShdw blurRad="38100" dist="38100" dir="2700000" algn="tl">
                  <a:srgbClr val="000000">
                    <a:alpha val="43137"/>
                  </a:srgbClr>
                </a:outerShdw>
              </a:effectLst>
            </a:endParaRPr>
          </a:p>
        </p:txBody>
      </p:sp>
      <p:sp>
        <p:nvSpPr>
          <p:cNvPr id="16" name="TextBox 15"/>
          <p:cNvSpPr txBox="1"/>
          <p:nvPr/>
        </p:nvSpPr>
        <p:spPr>
          <a:xfrm>
            <a:off x="5086350" y="4016459"/>
            <a:ext cx="693420" cy="646331"/>
          </a:xfrm>
          <a:prstGeom prst="rect">
            <a:avLst/>
          </a:prstGeom>
          <a:noFill/>
        </p:spPr>
        <p:txBody>
          <a:bodyPr wrap="square" rtlCol="0">
            <a:spAutoFit/>
          </a:bodyPr>
          <a:lstStyle/>
          <a:p>
            <a:r>
              <a:rPr lang="en-US" sz="3600" b="1" dirty="0">
                <a:solidFill>
                  <a:srgbClr val="FFE699"/>
                </a:solidFill>
                <a:effectLst>
                  <a:outerShdw blurRad="38100" dist="38100" dir="2700000" algn="tl">
                    <a:srgbClr val="000000">
                      <a:alpha val="43137"/>
                    </a:srgbClr>
                  </a:outerShdw>
                </a:effectLst>
              </a:rPr>
              <a:t>03</a:t>
            </a:r>
            <a:endParaRPr lang="en-US" b="1" dirty="0">
              <a:solidFill>
                <a:srgbClr val="FFE699"/>
              </a:solidFill>
              <a:effectLst>
                <a:outerShdw blurRad="38100" dist="38100" dir="2700000" algn="tl">
                  <a:srgbClr val="000000">
                    <a:alpha val="43137"/>
                  </a:srgbClr>
                </a:outerShdw>
              </a:effectLst>
            </a:endParaRPr>
          </a:p>
        </p:txBody>
      </p:sp>
      <p:sp>
        <p:nvSpPr>
          <p:cNvPr id="17" name="TextBox 16"/>
          <p:cNvSpPr txBox="1"/>
          <p:nvPr/>
        </p:nvSpPr>
        <p:spPr>
          <a:xfrm>
            <a:off x="6431280" y="4946576"/>
            <a:ext cx="678180" cy="646331"/>
          </a:xfrm>
          <a:prstGeom prst="rect">
            <a:avLst/>
          </a:prstGeom>
          <a:noFill/>
        </p:spPr>
        <p:txBody>
          <a:bodyPr wrap="square" rtlCol="0">
            <a:spAutoFit/>
          </a:bodyPr>
          <a:lstStyle/>
          <a:p>
            <a:r>
              <a:rPr lang="en-US" sz="3600" b="1" dirty="0">
                <a:solidFill>
                  <a:srgbClr val="8BBDB4"/>
                </a:solidFill>
                <a:effectLst>
                  <a:outerShdw blurRad="38100" dist="38100" dir="2700000" algn="tl">
                    <a:srgbClr val="000000">
                      <a:alpha val="43137"/>
                    </a:srgbClr>
                  </a:outerShdw>
                </a:effectLst>
              </a:rPr>
              <a:t>04</a:t>
            </a:r>
            <a:endParaRPr lang="en-US" b="1" dirty="0">
              <a:solidFill>
                <a:srgbClr val="8BBDB4"/>
              </a:solidFill>
              <a:effectLst>
                <a:outerShdw blurRad="38100" dist="38100" dir="2700000" algn="tl">
                  <a:srgbClr val="000000">
                    <a:alpha val="43137"/>
                  </a:srgbClr>
                </a:outerShdw>
              </a:effectLst>
            </a:endParaRPr>
          </a:p>
        </p:txBody>
      </p:sp>
      <p:sp>
        <p:nvSpPr>
          <p:cNvPr id="18" name="TextBox 17"/>
          <p:cNvSpPr txBox="1"/>
          <p:nvPr/>
        </p:nvSpPr>
        <p:spPr>
          <a:xfrm>
            <a:off x="3028950" y="759299"/>
            <a:ext cx="2682240" cy="954107"/>
          </a:xfrm>
          <a:prstGeom prst="rect">
            <a:avLst/>
          </a:prstGeom>
          <a:noFill/>
        </p:spPr>
        <p:txBody>
          <a:bodyPr wrap="square" rtlCol="0">
            <a:spAutoFit/>
          </a:bodyPr>
          <a:lstStyle/>
          <a:p>
            <a:r>
              <a:rPr lang="en-US" sz="1400" dirty="0">
                <a:solidFill>
                  <a:schemeClr val="bg2">
                    <a:lumMod val="25000"/>
                  </a:schemeClr>
                </a:solidFill>
                <a:effectLst>
                  <a:outerShdw blurRad="38100" dist="38100" dir="2700000" algn="tl">
                    <a:srgbClr val="000000">
                      <a:alpha val="43137"/>
                    </a:srgbClr>
                  </a:outerShdw>
                </a:effectLst>
              </a:rPr>
              <a:t>STRENGTHENING    ACCOUNTABILITY FOR GENDER EQUALITY </a:t>
            </a:r>
            <a:endParaRPr lang="en-US" sz="1400" dirty="0">
              <a:solidFill>
                <a:schemeClr val="bg2">
                  <a:lumMod val="25000"/>
                </a:schemeClr>
              </a:solidFill>
              <a:effectLst>
                <a:outerShdw blurRad="38100" dist="38100" dir="2700000" algn="tl">
                  <a:srgbClr val="000000">
                    <a:alpha val="43137"/>
                  </a:srgbClr>
                </a:outerShdw>
              </a:effectLst>
            </a:endParaRPr>
          </a:p>
          <a:p>
            <a:r>
              <a:rPr lang="en-US" sz="1400" dirty="0">
                <a:solidFill>
                  <a:schemeClr val="bg2">
                    <a:lumMod val="25000"/>
                  </a:schemeClr>
                </a:solidFill>
                <a:effectLst>
                  <a:outerShdw blurRad="38100" dist="38100" dir="2700000" algn="tl">
                    <a:srgbClr val="000000">
                      <a:alpha val="43137"/>
                    </a:srgbClr>
                  </a:outerShdw>
                </a:effectLst>
              </a:rPr>
              <a:t>IN EDUCATION </a:t>
            </a:r>
            <a:endParaRPr lang="en-US" sz="1400" dirty="0">
              <a:solidFill>
                <a:schemeClr val="bg2">
                  <a:lumMod val="25000"/>
                </a:schemeClr>
              </a:solidFill>
              <a:effectLst>
                <a:outerShdw blurRad="38100" dist="38100" dir="2700000" algn="tl">
                  <a:srgbClr val="000000">
                    <a:alpha val="43137"/>
                  </a:srgbClr>
                </a:outerShdw>
              </a:effectLst>
            </a:endParaRPr>
          </a:p>
        </p:txBody>
      </p:sp>
      <p:sp>
        <p:nvSpPr>
          <p:cNvPr id="20" name="TextBox 19"/>
          <p:cNvSpPr txBox="1"/>
          <p:nvPr/>
        </p:nvSpPr>
        <p:spPr>
          <a:xfrm>
            <a:off x="4370070" y="1931914"/>
            <a:ext cx="2522220" cy="830997"/>
          </a:xfrm>
          <a:prstGeom prst="rect">
            <a:avLst/>
          </a:prstGeom>
          <a:noFill/>
        </p:spPr>
        <p:txBody>
          <a:bodyPr wrap="square" rtlCol="0">
            <a:spAutoFit/>
          </a:bodyPr>
          <a:lstStyle/>
          <a:p>
            <a:r>
              <a:rPr lang="en-US" sz="1600">
                <a:solidFill>
                  <a:schemeClr val="bg2">
                    <a:lumMod val="25000"/>
                  </a:schemeClr>
                </a:solidFill>
                <a:effectLst>
                  <a:outerShdw blurRad="38100" dist="38100" dir="2700000" algn="tl">
                    <a:srgbClr val="000000">
                      <a:alpha val="43137"/>
                    </a:srgbClr>
                  </a:outerShdw>
                </a:effectLst>
              </a:rPr>
              <a:t>DEVELOPMENT PARTNERS ROUNDTABLE ON EDUCATION FINANCING </a:t>
            </a:r>
            <a:endParaRPr lang="en-US" sz="1600" dirty="0">
              <a:solidFill>
                <a:schemeClr val="bg2">
                  <a:lumMod val="25000"/>
                </a:schemeClr>
              </a:solidFill>
              <a:effectLst>
                <a:outerShdw blurRad="38100" dist="38100" dir="2700000" algn="tl">
                  <a:srgbClr val="000000">
                    <a:alpha val="43137"/>
                  </a:srgbClr>
                </a:outerShdw>
              </a:effectLst>
            </a:endParaRPr>
          </a:p>
        </p:txBody>
      </p:sp>
      <p:sp>
        <p:nvSpPr>
          <p:cNvPr id="22" name="TextBox 21"/>
          <p:cNvSpPr txBox="1"/>
          <p:nvPr/>
        </p:nvSpPr>
        <p:spPr>
          <a:xfrm>
            <a:off x="5558790" y="2842564"/>
            <a:ext cx="2735580" cy="954107"/>
          </a:xfrm>
          <a:prstGeom prst="rect">
            <a:avLst/>
          </a:prstGeom>
          <a:noFill/>
        </p:spPr>
        <p:txBody>
          <a:bodyPr wrap="square" rtlCol="0">
            <a:spAutoFit/>
          </a:bodyPr>
          <a:lstStyle/>
          <a:p>
            <a:r>
              <a:rPr lang="en-US" sz="1400" dirty="0">
                <a:solidFill>
                  <a:schemeClr val="bg2">
                    <a:lumMod val="25000"/>
                  </a:schemeClr>
                </a:solidFill>
                <a:effectLst>
                  <a:outerShdw blurRad="38100" dist="38100" dir="2700000" algn="tl">
                    <a:srgbClr val="000000">
                      <a:alpha val="43137"/>
                    </a:srgbClr>
                  </a:outerShdw>
                </a:effectLst>
              </a:rPr>
              <a:t>LAUNCH OF TH FOUNDATIONAL LITERACY AND NUMERACY ASSESSMENT (FLANA) 2025 REPORT </a:t>
            </a:r>
            <a:endParaRPr lang="en-US" sz="1400" dirty="0">
              <a:solidFill>
                <a:schemeClr val="bg2">
                  <a:lumMod val="25000"/>
                </a:schemeClr>
              </a:solidFill>
              <a:effectLst>
                <a:outerShdw blurRad="38100" dist="38100" dir="2700000" algn="tl">
                  <a:srgbClr val="000000">
                    <a:alpha val="43137"/>
                  </a:srgbClr>
                </a:outerShdw>
              </a:effectLst>
            </a:endParaRPr>
          </a:p>
        </p:txBody>
      </p:sp>
      <p:sp>
        <p:nvSpPr>
          <p:cNvPr id="23" name="TextBox 22"/>
          <p:cNvSpPr txBox="1"/>
          <p:nvPr/>
        </p:nvSpPr>
        <p:spPr>
          <a:xfrm>
            <a:off x="6854190" y="3876324"/>
            <a:ext cx="2560320" cy="954107"/>
          </a:xfrm>
          <a:prstGeom prst="rect">
            <a:avLst/>
          </a:prstGeom>
          <a:noFill/>
        </p:spPr>
        <p:txBody>
          <a:bodyPr wrap="square" rtlCol="0">
            <a:spAutoFit/>
          </a:bodyPr>
          <a:lstStyle/>
          <a:p>
            <a:r>
              <a:rPr lang="en-US" sz="1400" dirty="0">
                <a:solidFill>
                  <a:schemeClr val="tx1">
                    <a:lumMod val="75000"/>
                    <a:lumOff val="25000"/>
                  </a:schemeClr>
                </a:solidFill>
                <a:effectLst>
                  <a:outerShdw blurRad="38100" dist="38100" dir="2700000" algn="tl">
                    <a:srgbClr val="000000">
                      <a:alpha val="43137"/>
                    </a:srgbClr>
                  </a:outerShdw>
                </a:effectLst>
              </a:rPr>
              <a:t>ENGAGEMENT MEETING WITH REFUGEE COMMUNITY TEACHERS OF PRACTICE IN DADAAB </a:t>
            </a:r>
            <a:endParaRPr lang="en-US" sz="1400" dirty="0">
              <a:solidFill>
                <a:schemeClr val="tx1">
                  <a:lumMod val="75000"/>
                  <a:lumOff val="25000"/>
                </a:schemeClr>
              </a:solidFill>
              <a:effectLst>
                <a:outerShdw blurRad="38100" dist="38100" dir="2700000" algn="tl">
                  <a:srgbClr val="000000">
                    <a:alpha val="43137"/>
                  </a:srgbClr>
                </a:outerShdw>
              </a:effectLst>
            </a:endParaRPr>
          </a:p>
        </p:txBody>
      </p:sp>
    </p:spTree>
  </p:cSld>
  <p:clrMapOvr>
    <a:masterClrMapping/>
  </p:clrMapOvr>
  <p:transition spd="slow">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0000" fill="hold" grpId="0" nodeType="withEffect" p14:presetBounceEnd="7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70000">
                                          <p:cBhvr additive="base">
                                            <p:cTn id="7" dur="2500" fill="hold"/>
                                            <p:tgtEl>
                                              <p:spTgt spid="7"/>
                                            </p:tgtEl>
                                            <p:attrNameLst>
                                              <p:attrName>ppt_x</p:attrName>
                                            </p:attrNameLst>
                                          </p:cBhvr>
                                          <p:tavLst>
                                            <p:tav tm="0">
                                              <p:val>
                                                <p:strVal val="#ppt_x"/>
                                              </p:val>
                                            </p:tav>
                                            <p:tav tm="100000">
                                              <p:val>
                                                <p:strVal val="#ppt_x"/>
                                              </p:val>
                                            </p:tav>
                                          </p:tavLst>
                                        </p:anim>
                                        <p:anim calcmode="lin" valueType="num" p14:bounceEnd="70000">
                                          <p:cBhvr additive="base">
                                            <p:cTn id="8" dur="2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20000" fill="hold" grpId="0" nodeType="withEffect" p14:presetBounceEnd="70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70000">
                                          <p:cBhvr additive="base">
                                            <p:cTn id="11" dur="2500" fill="hold"/>
                                            <p:tgtEl>
                                              <p:spTgt spid="8"/>
                                            </p:tgtEl>
                                            <p:attrNameLst>
                                              <p:attrName>ppt_x</p:attrName>
                                            </p:attrNameLst>
                                          </p:cBhvr>
                                          <p:tavLst>
                                            <p:tav tm="0">
                                              <p:val>
                                                <p:strVal val="#ppt_x"/>
                                              </p:val>
                                            </p:tav>
                                            <p:tav tm="100000">
                                              <p:val>
                                                <p:strVal val="#ppt_x"/>
                                              </p:val>
                                            </p:tav>
                                          </p:tavLst>
                                        </p:anim>
                                        <p:anim calcmode="lin" valueType="num" p14:bounceEnd="70000">
                                          <p:cBhvr additive="base">
                                            <p:cTn id="12" dur="2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accel="20000" fill="hold" grpId="0" nodeType="withEffect" p14:presetBounceEnd="70000">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14:bounceEnd="70000">
                                          <p:cBhvr additive="base">
                                            <p:cTn id="15" dur="2500" fill="hold"/>
                                            <p:tgtEl>
                                              <p:spTgt spid="9"/>
                                            </p:tgtEl>
                                            <p:attrNameLst>
                                              <p:attrName>ppt_x</p:attrName>
                                            </p:attrNameLst>
                                          </p:cBhvr>
                                          <p:tavLst>
                                            <p:tav tm="0">
                                              <p:val>
                                                <p:strVal val="#ppt_x"/>
                                              </p:val>
                                            </p:tav>
                                            <p:tav tm="100000">
                                              <p:val>
                                                <p:strVal val="#ppt_x"/>
                                              </p:val>
                                            </p:tav>
                                          </p:tavLst>
                                        </p:anim>
                                        <p:anim calcmode="lin" valueType="num" p14:bounceEnd="70000">
                                          <p:cBhvr additive="base">
                                            <p:cTn id="16" dur="2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accel="20000" fill="hold" grpId="0" nodeType="withEffect" p14:presetBounceEnd="70000">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14:bounceEnd="70000">
                                          <p:cBhvr additive="base">
                                            <p:cTn id="19" dur="2500" fill="hold"/>
                                            <p:tgtEl>
                                              <p:spTgt spid="10"/>
                                            </p:tgtEl>
                                            <p:attrNameLst>
                                              <p:attrName>ppt_x</p:attrName>
                                            </p:attrNameLst>
                                          </p:cBhvr>
                                          <p:tavLst>
                                            <p:tav tm="0">
                                              <p:val>
                                                <p:strVal val="#ppt_x"/>
                                              </p:val>
                                            </p:tav>
                                            <p:tav tm="100000">
                                              <p:val>
                                                <p:strVal val="#ppt_x"/>
                                              </p:val>
                                            </p:tav>
                                          </p:tavLst>
                                        </p:anim>
                                        <p:anim calcmode="lin" valueType="num" p14:bounceEnd="70000">
                                          <p:cBhvr additive="base">
                                            <p:cTn id="20" dur="2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accel="20000" fill="hold" grpId="0" nodeType="withEffect" p14:presetBounceEnd="70000">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14:bounceEnd="70000">
                                          <p:cBhvr additive="base">
                                            <p:cTn id="23" dur="2500" fill="hold"/>
                                            <p:tgtEl>
                                              <p:spTgt spid="14"/>
                                            </p:tgtEl>
                                            <p:attrNameLst>
                                              <p:attrName>ppt_x</p:attrName>
                                            </p:attrNameLst>
                                          </p:cBhvr>
                                          <p:tavLst>
                                            <p:tav tm="0">
                                              <p:val>
                                                <p:strVal val="#ppt_x"/>
                                              </p:val>
                                            </p:tav>
                                            <p:tav tm="100000">
                                              <p:val>
                                                <p:strVal val="#ppt_x"/>
                                              </p:val>
                                            </p:tav>
                                          </p:tavLst>
                                        </p:anim>
                                        <p:anim calcmode="lin" valueType="num" p14:bounceEnd="70000">
                                          <p:cBhvr additive="base">
                                            <p:cTn id="24" dur="25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4" accel="20000" fill="hold" grpId="0" nodeType="withEffect" p14:presetBounceEnd="70000">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14:bounceEnd="70000">
                                          <p:cBhvr additive="base">
                                            <p:cTn id="27" dur="2500" fill="hold"/>
                                            <p:tgtEl>
                                              <p:spTgt spid="15"/>
                                            </p:tgtEl>
                                            <p:attrNameLst>
                                              <p:attrName>ppt_x</p:attrName>
                                            </p:attrNameLst>
                                          </p:cBhvr>
                                          <p:tavLst>
                                            <p:tav tm="0">
                                              <p:val>
                                                <p:strVal val="#ppt_x"/>
                                              </p:val>
                                            </p:tav>
                                            <p:tav tm="100000">
                                              <p:val>
                                                <p:strVal val="#ppt_x"/>
                                              </p:val>
                                            </p:tav>
                                          </p:tavLst>
                                        </p:anim>
                                        <p:anim calcmode="lin" valueType="num" p14:bounceEnd="70000">
                                          <p:cBhvr additive="base">
                                            <p:cTn id="28" dur="25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accel="20000" fill="hold" grpId="0" nodeType="withEffect" p14:presetBounceEnd="70000">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14:bounceEnd="70000">
                                          <p:cBhvr additive="base">
                                            <p:cTn id="31" dur="2500" fill="hold"/>
                                            <p:tgtEl>
                                              <p:spTgt spid="16"/>
                                            </p:tgtEl>
                                            <p:attrNameLst>
                                              <p:attrName>ppt_x</p:attrName>
                                            </p:attrNameLst>
                                          </p:cBhvr>
                                          <p:tavLst>
                                            <p:tav tm="0">
                                              <p:val>
                                                <p:strVal val="#ppt_x"/>
                                              </p:val>
                                            </p:tav>
                                            <p:tav tm="100000">
                                              <p:val>
                                                <p:strVal val="#ppt_x"/>
                                              </p:val>
                                            </p:tav>
                                          </p:tavLst>
                                        </p:anim>
                                        <p:anim calcmode="lin" valueType="num" p14:bounceEnd="70000">
                                          <p:cBhvr additive="base">
                                            <p:cTn id="32" dur="2500" fill="hold"/>
                                            <p:tgtEl>
                                              <p:spTgt spid="16"/>
                                            </p:tgtEl>
                                            <p:attrNameLst>
                                              <p:attrName>ppt_y</p:attrName>
                                            </p:attrNameLst>
                                          </p:cBhvr>
                                          <p:tavLst>
                                            <p:tav tm="0">
                                              <p:val>
                                                <p:strVal val="1+#ppt_h/2"/>
                                              </p:val>
                                            </p:tav>
                                            <p:tav tm="100000">
                                              <p:val>
                                                <p:strVal val="#ppt_y"/>
                                              </p:val>
                                            </p:tav>
                                          </p:tavLst>
                                        </p:anim>
                                      </p:childTnLst>
                                    </p:cTn>
                                  </p:par>
                                  <p:par>
                                    <p:cTn id="33" presetID="2" presetClass="entr" presetSubtype="4" accel="20000" fill="hold" grpId="0" nodeType="withEffect" p14:presetBounceEnd="70000">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14:bounceEnd="70000">
                                          <p:cBhvr additive="base">
                                            <p:cTn id="35" dur="2500" fill="hold"/>
                                            <p:tgtEl>
                                              <p:spTgt spid="17"/>
                                            </p:tgtEl>
                                            <p:attrNameLst>
                                              <p:attrName>ppt_x</p:attrName>
                                            </p:attrNameLst>
                                          </p:cBhvr>
                                          <p:tavLst>
                                            <p:tav tm="0">
                                              <p:val>
                                                <p:strVal val="#ppt_x"/>
                                              </p:val>
                                            </p:tav>
                                            <p:tav tm="100000">
                                              <p:val>
                                                <p:strVal val="#ppt_x"/>
                                              </p:val>
                                            </p:tav>
                                          </p:tavLst>
                                        </p:anim>
                                        <p:anim calcmode="lin" valueType="num" p14:bounceEnd="70000">
                                          <p:cBhvr additive="base">
                                            <p:cTn id="36" dur="25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accel="20000" fill="hold" grpId="0" nodeType="withEffect" p14:presetBounceEnd="70000">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14:bounceEnd="70000">
                                          <p:cBhvr additive="base">
                                            <p:cTn id="39" dur="2500" fill="hold"/>
                                            <p:tgtEl>
                                              <p:spTgt spid="18"/>
                                            </p:tgtEl>
                                            <p:attrNameLst>
                                              <p:attrName>ppt_x</p:attrName>
                                            </p:attrNameLst>
                                          </p:cBhvr>
                                          <p:tavLst>
                                            <p:tav tm="0">
                                              <p:val>
                                                <p:strVal val="#ppt_x"/>
                                              </p:val>
                                            </p:tav>
                                            <p:tav tm="100000">
                                              <p:val>
                                                <p:strVal val="#ppt_x"/>
                                              </p:val>
                                            </p:tav>
                                          </p:tavLst>
                                        </p:anim>
                                        <p:anim calcmode="lin" valueType="num" p14:bounceEnd="70000">
                                          <p:cBhvr additive="base">
                                            <p:cTn id="40" dur="2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accel="20000" fill="hold" grpId="0" nodeType="withEffect" p14:presetBounceEnd="70000">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14:bounceEnd="70000">
                                          <p:cBhvr additive="base">
                                            <p:cTn id="43" dur="2500" fill="hold"/>
                                            <p:tgtEl>
                                              <p:spTgt spid="20"/>
                                            </p:tgtEl>
                                            <p:attrNameLst>
                                              <p:attrName>ppt_x</p:attrName>
                                            </p:attrNameLst>
                                          </p:cBhvr>
                                          <p:tavLst>
                                            <p:tav tm="0">
                                              <p:val>
                                                <p:strVal val="#ppt_x"/>
                                              </p:val>
                                            </p:tav>
                                            <p:tav tm="100000">
                                              <p:val>
                                                <p:strVal val="#ppt_x"/>
                                              </p:val>
                                            </p:tav>
                                          </p:tavLst>
                                        </p:anim>
                                        <p:anim calcmode="lin" valueType="num" p14:bounceEnd="70000">
                                          <p:cBhvr additive="base">
                                            <p:cTn id="44" dur="2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4" accel="20000" fill="hold" grpId="0" nodeType="withEffect" p14:presetBounceEnd="70000">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14:bounceEnd="70000">
                                          <p:cBhvr additive="base">
                                            <p:cTn id="47" dur="2500" fill="hold"/>
                                            <p:tgtEl>
                                              <p:spTgt spid="22"/>
                                            </p:tgtEl>
                                            <p:attrNameLst>
                                              <p:attrName>ppt_x</p:attrName>
                                            </p:attrNameLst>
                                          </p:cBhvr>
                                          <p:tavLst>
                                            <p:tav tm="0">
                                              <p:val>
                                                <p:strVal val="#ppt_x"/>
                                              </p:val>
                                            </p:tav>
                                            <p:tav tm="100000">
                                              <p:val>
                                                <p:strVal val="#ppt_x"/>
                                              </p:val>
                                            </p:tav>
                                          </p:tavLst>
                                        </p:anim>
                                        <p:anim calcmode="lin" valueType="num" p14:bounceEnd="70000">
                                          <p:cBhvr additive="base">
                                            <p:cTn id="48" dur="2500" fill="hold"/>
                                            <p:tgtEl>
                                              <p:spTgt spid="22"/>
                                            </p:tgtEl>
                                            <p:attrNameLst>
                                              <p:attrName>ppt_y</p:attrName>
                                            </p:attrNameLst>
                                          </p:cBhvr>
                                          <p:tavLst>
                                            <p:tav tm="0">
                                              <p:val>
                                                <p:strVal val="1+#ppt_h/2"/>
                                              </p:val>
                                            </p:tav>
                                            <p:tav tm="100000">
                                              <p:val>
                                                <p:strVal val="#ppt_y"/>
                                              </p:val>
                                            </p:tav>
                                          </p:tavLst>
                                        </p:anim>
                                      </p:childTnLst>
                                    </p:cTn>
                                  </p:par>
                                  <p:par>
                                    <p:cTn id="49" presetID="2" presetClass="entr" presetSubtype="4" accel="20000" fill="hold" grpId="0" nodeType="withEffect" p14:presetBounceEnd="70000">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14:bounceEnd="70000">
                                          <p:cBhvr additive="base">
                                            <p:cTn id="51" dur="2500" fill="hold"/>
                                            <p:tgtEl>
                                              <p:spTgt spid="23"/>
                                            </p:tgtEl>
                                            <p:attrNameLst>
                                              <p:attrName>ppt_x</p:attrName>
                                            </p:attrNameLst>
                                          </p:cBhvr>
                                          <p:tavLst>
                                            <p:tav tm="0">
                                              <p:val>
                                                <p:strVal val="#ppt_x"/>
                                              </p:val>
                                            </p:tav>
                                            <p:tav tm="100000">
                                              <p:val>
                                                <p:strVal val="#ppt_x"/>
                                              </p:val>
                                            </p:tav>
                                          </p:tavLst>
                                        </p:anim>
                                        <p:anim calcmode="lin" valueType="num" p14:bounceEnd="70000">
                                          <p:cBhvr additive="base">
                                            <p:cTn id="52" dur="2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4" grpId="0"/>
          <p:bldP spid="15" grpId="0"/>
          <p:bldP spid="16" grpId="0"/>
          <p:bldP spid="17" grpId="0"/>
          <p:bldP spid="18" grpId="0"/>
          <p:bldP spid="20" grpId="0"/>
          <p:bldP spid="22" grpId="0"/>
          <p:bldP spid="2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500" fill="hold"/>
                                            <p:tgtEl>
                                              <p:spTgt spid="7"/>
                                            </p:tgtEl>
                                            <p:attrNameLst>
                                              <p:attrName>ppt_x</p:attrName>
                                            </p:attrNameLst>
                                          </p:cBhvr>
                                          <p:tavLst>
                                            <p:tav tm="0">
                                              <p:val>
                                                <p:strVal val="#ppt_x"/>
                                              </p:val>
                                            </p:tav>
                                            <p:tav tm="100000">
                                              <p:val>
                                                <p:strVal val="#ppt_x"/>
                                              </p:val>
                                            </p:tav>
                                          </p:tavLst>
                                        </p:anim>
                                        <p:anim calcmode="lin" valueType="num">
                                          <p:cBhvr additive="base">
                                            <p:cTn id="8" dur="2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2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500" fill="hold"/>
                                            <p:tgtEl>
                                              <p:spTgt spid="8"/>
                                            </p:tgtEl>
                                            <p:attrNameLst>
                                              <p:attrName>ppt_x</p:attrName>
                                            </p:attrNameLst>
                                          </p:cBhvr>
                                          <p:tavLst>
                                            <p:tav tm="0">
                                              <p:val>
                                                <p:strVal val="#ppt_x"/>
                                              </p:val>
                                            </p:tav>
                                            <p:tav tm="100000">
                                              <p:val>
                                                <p:strVal val="#ppt_x"/>
                                              </p:val>
                                            </p:tav>
                                          </p:tavLst>
                                        </p:anim>
                                        <p:anim calcmode="lin" valueType="num">
                                          <p:cBhvr additive="base">
                                            <p:cTn id="12" dur="2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accel="2000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500" fill="hold"/>
                                            <p:tgtEl>
                                              <p:spTgt spid="9"/>
                                            </p:tgtEl>
                                            <p:attrNameLst>
                                              <p:attrName>ppt_x</p:attrName>
                                            </p:attrNameLst>
                                          </p:cBhvr>
                                          <p:tavLst>
                                            <p:tav tm="0">
                                              <p:val>
                                                <p:strVal val="#ppt_x"/>
                                              </p:val>
                                            </p:tav>
                                            <p:tav tm="100000">
                                              <p:val>
                                                <p:strVal val="#ppt_x"/>
                                              </p:val>
                                            </p:tav>
                                          </p:tavLst>
                                        </p:anim>
                                        <p:anim calcmode="lin" valueType="num">
                                          <p:cBhvr additive="base">
                                            <p:cTn id="16" dur="2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accel="2000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500" fill="hold"/>
                                            <p:tgtEl>
                                              <p:spTgt spid="10"/>
                                            </p:tgtEl>
                                            <p:attrNameLst>
                                              <p:attrName>ppt_x</p:attrName>
                                            </p:attrNameLst>
                                          </p:cBhvr>
                                          <p:tavLst>
                                            <p:tav tm="0">
                                              <p:val>
                                                <p:strVal val="#ppt_x"/>
                                              </p:val>
                                            </p:tav>
                                            <p:tav tm="100000">
                                              <p:val>
                                                <p:strVal val="#ppt_x"/>
                                              </p:val>
                                            </p:tav>
                                          </p:tavLst>
                                        </p:anim>
                                        <p:anim calcmode="lin" valueType="num">
                                          <p:cBhvr additive="base">
                                            <p:cTn id="20" dur="2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accel="2000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2500" fill="hold"/>
                                            <p:tgtEl>
                                              <p:spTgt spid="14"/>
                                            </p:tgtEl>
                                            <p:attrNameLst>
                                              <p:attrName>ppt_x</p:attrName>
                                            </p:attrNameLst>
                                          </p:cBhvr>
                                          <p:tavLst>
                                            <p:tav tm="0">
                                              <p:val>
                                                <p:strVal val="#ppt_x"/>
                                              </p:val>
                                            </p:tav>
                                            <p:tav tm="100000">
                                              <p:val>
                                                <p:strVal val="#ppt_x"/>
                                              </p:val>
                                            </p:tav>
                                          </p:tavLst>
                                        </p:anim>
                                        <p:anim calcmode="lin" valueType="num">
                                          <p:cBhvr additive="base">
                                            <p:cTn id="24" dur="25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4" accel="2000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2500" fill="hold"/>
                                            <p:tgtEl>
                                              <p:spTgt spid="15"/>
                                            </p:tgtEl>
                                            <p:attrNameLst>
                                              <p:attrName>ppt_x</p:attrName>
                                            </p:attrNameLst>
                                          </p:cBhvr>
                                          <p:tavLst>
                                            <p:tav tm="0">
                                              <p:val>
                                                <p:strVal val="#ppt_x"/>
                                              </p:val>
                                            </p:tav>
                                            <p:tav tm="100000">
                                              <p:val>
                                                <p:strVal val="#ppt_x"/>
                                              </p:val>
                                            </p:tav>
                                          </p:tavLst>
                                        </p:anim>
                                        <p:anim calcmode="lin" valueType="num">
                                          <p:cBhvr additive="base">
                                            <p:cTn id="28" dur="25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accel="2000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2500" fill="hold"/>
                                            <p:tgtEl>
                                              <p:spTgt spid="16"/>
                                            </p:tgtEl>
                                            <p:attrNameLst>
                                              <p:attrName>ppt_x</p:attrName>
                                            </p:attrNameLst>
                                          </p:cBhvr>
                                          <p:tavLst>
                                            <p:tav tm="0">
                                              <p:val>
                                                <p:strVal val="#ppt_x"/>
                                              </p:val>
                                            </p:tav>
                                            <p:tav tm="100000">
                                              <p:val>
                                                <p:strVal val="#ppt_x"/>
                                              </p:val>
                                            </p:tav>
                                          </p:tavLst>
                                        </p:anim>
                                        <p:anim calcmode="lin" valueType="num">
                                          <p:cBhvr additive="base">
                                            <p:cTn id="32" dur="2500" fill="hold"/>
                                            <p:tgtEl>
                                              <p:spTgt spid="16"/>
                                            </p:tgtEl>
                                            <p:attrNameLst>
                                              <p:attrName>ppt_y</p:attrName>
                                            </p:attrNameLst>
                                          </p:cBhvr>
                                          <p:tavLst>
                                            <p:tav tm="0">
                                              <p:val>
                                                <p:strVal val="1+#ppt_h/2"/>
                                              </p:val>
                                            </p:tav>
                                            <p:tav tm="100000">
                                              <p:val>
                                                <p:strVal val="#ppt_y"/>
                                              </p:val>
                                            </p:tav>
                                          </p:tavLst>
                                        </p:anim>
                                      </p:childTnLst>
                                    </p:cTn>
                                  </p:par>
                                  <p:par>
                                    <p:cTn id="33" presetID="2" presetClass="entr" presetSubtype="4" accel="2000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2500" fill="hold"/>
                                            <p:tgtEl>
                                              <p:spTgt spid="17"/>
                                            </p:tgtEl>
                                            <p:attrNameLst>
                                              <p:attrName>ppt_x</p:attrName>
                                            </p:attrNameLst>
                                          </p:cBhvr>
                                          <p:tavLst>
                                            <p:tav tm="0">
                                              <p:val>
                                                <p:strVal val="#ppt_x"/>
                                              </p:val>
                                            </p:tav>
                                            <p:tav tm="100000">
                                              <p:val>
                                                <p:strVal val="#ppt_x"/>
                                              </p:val>
                                            </p:tav>
                                          </p:tavLst>
                                        </p:anim>
                                        <p:anim calcmode="lin" valueType="num">
                                          <p:cBhvr additive="base">
                                            <p:cTn id="36" dur="25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accel="2000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2500" fill="hold"/>
                                            <p:tgtEl>
                                              <p:spTgt spid="18"/>
                                            </p:tgtEl>
                                            <p:attrNameLst>
                                              <p:attrName>ppt_x</p:attrName>
                                            </p:attrNameLst>
                                          </p:cBhvr>
                                          <p:tavLst>
                                            <p:tav tm="0">
                                              <p:val>
                                                <p:strVal val="#ppt_x"/>
                                              </p:val>
                                            </p:tav>
                                            <p:tav tm="100000">
                                              <p:val>
                                                <p:strVal val="#ppt_x"/>
                                              </p:val>
                                            </p:tav>
                                          </p:tavLst>
                                        </p:anim>
                                        <p:anim calcmode="lin" valueType="num">
                                          <p:cBhvr additive="base">
                                            <p:cTn id="40" dur="2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accel="2000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2500" fill="hold"/>
                                            <p:tgtEl>
                                              <p:spTgt spid="20"/>
                                            </p:tgtEl>
                                            <p:attrNameLst>
                                              <p:attrName>ppt_x</p:attrName>
                                            </p:attrNameLst>
                                          </p:cBhvr>
                                          <p:tavLst>
                                            <p:tav tm="0">
                                              <p:val>
                                                <p:strVal val="#ppt_x"/>
                                              </p:val>
                                            </p:tav>
                                            <p:tav tm="100000">
                                              <p:val>
                                                <p:strVal val="#ppt_x"/>
                                              </p:val>
                                            </p:tav>
                                          </p:tavLst>
                                        </p:anim>
                                        <p:anim calcmode="lin" valueType="num">
                                          <p:cBhvr additive="base">
                                            <p:cTn id="44" dur="2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4" accel="2000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2500" fill="hold"/>
                                            <p:tgtEl>
                                              <p:spTgt spid="22"/>
                                            </p:tgtEl>
                                            <p:attrNameLst>
                                              <p:attrName>ppt_x</p:attrName>
                                            </p:attrNameLst>
                                          </p:cBhvr>
                                          <p:tavLst>
                                            <p:tav tm="0">
                                              <p:val>
                                                <p:strVal val="#ppt_x"/>
                                              </p:val>
                                            </p:tav>
                                            <p:tav tm="100000">
                                              <p:val>
                                                <p:strVal val="#ppt_x"/>
                                              </p:val>
                                            </p:tav>
                                          </p:tavLst>
                                        </p:anim>
                                        <p:anim calcmode="lin" valueType="num">
                                          <p:cBhvr additive="base">
                                            <p:cTn id="48" dur="2500" fill="hold"/>
                                            <p:tgtEl>
                                              <p:spTgt spid="22"/>
                                            </p:tgtEl>
                                            <p:attrNameLst>
                                              <p:attrName>ppt_y</p:attrName>
                                            </p:attrNameLst>
                                          </p:cBhvr>
                                          <p:tavLst>
                                            <p:tav tm="0">
                                              <p:val>
                                                <p:strVal val="1+#ppt_h/2"/>
                                              </p:val>
                                            </p:tav>
                                            <p:tav tm="100000">
                                              <p:val>
                                                <p:strVal val="#ppt_y"/>
                                              </p:val>
                                            </p:tav>
                                          </p:tavLst>
                                        </p:anim>
                                      </p:childTnLst>
                                    </p:cTn>
                                  </p:par>
                                  <p:par>
                                    <p:cTn id="49" presetID="2" presetClass="entr" presetSubtype="4" accel="2000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2500" fill="hold"/>
                                            <p:tgtEl>
                                              <p:spTgt spid="23"/>
                                            </p:tgtEl>
                                            <p:attrNameLst>
                                              <p:attrName>ppt_x</p:attrName>
                                            </p:attrNameLst>
                                          </p:cBhvr>
                                          <p:tavLst>
                                            <p:tav tm="0">
                                              <p:val>
                                                <p:strVal val="#ppt_x"/>
                                              </p:val>
                                            </p:tav>
                                            <p:tav tm="100000">
                                              <p:val>
                                                <p:strVal val="#ppt_x"/>
                                              </p:val>
                                            </p:tav>
                                          </p:tavLst>
                                        </p:anim>
                                        <p:anim calcmode="lin" valueType="num">
                                          <p:cBhvr additive="base">
                                            <p:cTn id="52" dur="2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4" grpId="0"/>
          <p:bldP spid="15" grpId="0"/>
          <p:bldP spid="16" grpId="0"/>
          <p:bldP spid="17" grpId="0"/>
          <p:bldP spid="18" grpId="0"/>
          <p:bldP spid="20" grpId="0"/>
          <p:bldP spid="22" grpId="0"/>
          <p:bldP spid="23"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00B0F0">
              <a:alpha val="8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p:cNvSpPr>
            <a:spLocks noChangeAspect="1" noChangeArrowheads="1"/>
          </p:cNvSpPr>
          <p:nvPr/>
        </p:nvSpPr>
        <p:spPr bwMode="auto">
          <a:xfrm>
            <a:off x="5943600" y="3276600"/>
            <a:ext cx="2049694" cy="20496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5" name="TextBox 4"/>
          <p:cNvSpPr txBox="1"/>
          <p:nvPr/>
        </p:nvSpPr>
        <p:spPr>
          <a:xfrm>
            <a:off x="715617" y="477078"/>
            <a:ext cx="5009322" cy="3170099"/>
          </a:xfrm>
          <a:prstGeom prst="rect">
            <a:avLst/>
          </a:prstGeom>
          <a:noFill/>
          <a:effectLst>
            <a:innerShdw blurRad="190500" dist="50800" dir="18900000">
              <a:prstClr val="black">
                <a:alpha val="78000"/>
              </a:prstClr>
            </a:innerShdw>
          </a:effectLst>
        </p:spPr>
        <p:txBody>
          <a:bodyPr wrap="square" rtlCol="0">
            <a:spAutoFit/>
          </a:bodyPr>
          <a:lstStyle/>
          <a:p>
            <a:r>
              <a:rPr lang="en-US" sz="3200" b="1" dirty="0">
                <a:solidFill>
                  <a:srgbClr val="FFC000"/>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rPr>
              <a:t>“ </a:t>
            </a:r>
            <a:r>
              <a:rPr lang="en-US" sz="3200" b="1" dirty="0">
                <a:solidFill>
                  <a:schemeClr val="bg1"/>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rPr>
              <a:t>STRENGTHENING    </a:t>
            </a:r>
            <a:r>
              <a:rPr lang="en-US" sz="3200" b="1" dirty="0">
                <a:solidFill>
                  <a:srgbClr val="FFFF00"/>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rPr>
              <a:t>ACCOUNTABILITY</a:t>
            </a:r>
            <a:r>
              <a:rPr lang="en-US" sz="3200" b="1" dirty="0">
                <a:solidFill>
                  <a:schemeClr val="bg1"/>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rPr>
              <a:t> FOR GENDER </a:t>
            </a:r>
            <a:r>
              <a:rPr lang="en-US" sz="3200" b="1" dirty="0">
                <a:solidFill>
                  <a:srgbClr val="FFFF00"/>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rPr>
              <a:t>EQUALITY </a:t>
            </a:r>
            <a:endParaRPr lang="en-US" sz="3200" b="1" dirty="0">
              <a:solidFill>
                <a:srgbClr val="FFFF00"/>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endParaRPr>
          </a:p>
          <a:p>
            <a:r>
              <a:rPr lang="en-US" sz="3200" b="1" dirty="0">
                <a:solidFill>
                  <a:schemeClr val="bg1"/>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rPr>
              <a:t>IN EDUCATION </a:t>
            </a:r>
            <a:r>
              <a:rPr lang="en-US" sz="3200" b="1" dirty="0">
                <a:solidFill>
                  <a:srgbClr val="FFC000"/>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rPr>
              <a:t>’’</a:t>
            </a:r>
            <a:endParaRPr lang="en-US" sz="3200" b="1" dirty="0">
              <a:solidFill>
                <a:srgbClr val="FFC000"/>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endParaRPr>
          </a:p>
          <a:p>
            <a:endParaRPr lang="en-US" sz="4000" dirty="0"/>
          </a:p>
        </p:txBody>
      </p:sp>
      <p:sp>
        <p:nvSpPr>
          <p:cNvPr id="6" name="TextBox 5"/>
          <p:cNvSpPr txBox="1"/>
          <p:nvPr/>
        </p:nvSpPr>
        <p:spPr>
          <a:xfrm>
            <a:off x="1118152" y="2979198"/>
            <a:ext cx="9213574" cy="3257623"/>
          </a:xfrm>
          <a:prstGeom prst="rect">
            <a:avLst/>
          </a:prstGeom>
          <a:noFill/>
          <a:effectLst>
            <a:glow rad="63500">
              <a:schemeClr val="accent1">
                <a:alpha val="90000"/>
              </a:schemeClr>
            </a:glow>
          </a:effectLst>
        </p:spPr>
        <p:txBody>
          <a:bodyPr wrap="square" rtlCol="0">
            <a:spAutoFit/>
          </a:bodyPr>
          <a:lstStyle/>
          <a:p>
            <a:pPr algn="just"/>
            <a:r>
              <a:rPr lang="en-US" dirty="0">
                <a:effectLst>
                  <a:outerShdw blurRad="50800" dist="38100" dir="5400000" algn="t" rotWithShape="0">
                    <a:prstClr val="black">
                      <a:alpha val="40000"/>
                    </a:prstClr>
                  </a:outerShdw>
                </a:effectLst>
              </a:rPr>
              <a:t>On 22 January 2026, the UNESCO Regional Office for Eastern Africa convened a meeting on accountability for gender equality in education, bringing together key stakeholders, including the </a:t>
            </a:r>
            <a:r>
              <a:rPr lang="en-US" dirty="0" err="1">
                <a:effectLst>
                  <a:outerShdw blurRad="50800" dist="38100" dir="5400000" algn="t" rotWithShape="0">
                    <a:prstClr val="black">
                      <a:alpha val="40000"/>
                    </a:prstClr>
                  </a:outerShdw>
                </a:effectLst>
              </a:rPr>
              <a:t>Elimu</a:t>
            </a:r>
            <a:r>
              <a:rPr lang="en-US" dirty="0">
                <a:effectLst>
                  <a:outerShdw blurRad="50800" dist="38100" dir="5400000" algn="t" rotWithShape="0">
                    <a:prstClr val="black">
                      <a:alpha val="40000"/>
                    </a:prstClr>
                  </a:outerShdw>
                </a:effectLst>
              </a:rPr>
              <a:t> </a:t>
            </a:r>
            <a:r>
              <a:rPr lang="en-US" dirty="0" err="1">
                <a:effectLst>
                  <a:outerShdw blurRad="50800" dist="38100" dir="5400000" algn="t" rotWithShape="0">
                    <a:prstClr val="black">
                      <a:alpha val="40000"/>
                    </a:prstClr>
                  </a:outerShdw>
                </a:effectLst>
              </a:rPr>
              <a:t>Yetu</a:t>
            </a:r>
            <a:r>
              <a:rPr lang="en-US" dirty="0">
                <a:effectLst>
                  <a:outerShdw blurRad="50800" dist="38100" dir="5400000" algn="t" rotWithShape="0">
                    <a:prstClr val="black">
                      <a:alpha val="40000"/>
                    </a:prstClr>
                  </a:outerShdw>
                </a:effectLst>
              </a:rPr>
              <a:t> Coalition. The meeting focused on reviewing findings from the AI survey and finalizing the AI scan, with the aim of identifying critical gaps and opportunities for strengthening gender-responsive education systems.</a:t>
            </a:r>
            <a:endParaRPr lang="en-US" dirty="0">
              <a:effectLst>
                <a:outerShdw blurRad="50800" dist="38100" dir="5400000" algn="t" rotWithShape="0">
                  <a:prstClr val="black">
                    <a:alpha val="40000"/>
                  </a:prstClr>
                </a:outerShdw>
              </a:effectLst>
            </a:endParaRPr>
          </a:p>
          <a:p>
            <a:pPr algn="just"/>
            <a:r>
              <a:rPr lang="en-US" dirty="0">
                <a:effectLst>
                  <a:outerShdw blurRad="50800" dist="38100" dir="5400000" algn="t" rotWithShape="0">
                    <a:prstClr val="black">
                      <a:alpha val="40000"/>
                    </a:prstClr>
                  </a:outerShdw>
                </a:effectLst>
              </a:rPr>
              <a:t>Participants also reflected on key lessons from the </a:t>
            </a:r>
            <a:r>
              <a:rPr lang="en-US" dirty="0" err="1">
                <a:effectLst>
                  <a:outerShdw blurRad="50800" dist="38100" dir="5400000" algn="t" rotWithShape="0">
                    <a:prstClr val="black">
                      <a:alpha val="40000"/>
                    </a:prstClr>
                  </a:outerShdw>
                </a:effectLst>
              </a:rPr>
              <a:t>Wajir</a:t>
            </a:r>
            <a:r>
              <a:rPr lang="en-US" dirty="0">
                <a:effectLst>
                  <a:outerShdw blurRad="50800" dist="38100" dir="5400000" algn="t" rotWithShape="0">
                    <a:prstClr val="black">
                      <a:alpha val="40000"/>
                    </a:prstClr>
                  </a:outerShdw>
                </a:effectLst>
              </a:rPr>
              <a:t> sub-national workshop, where discussions underscored the need for more effective planning, enhanced coordination at the local level, and stronger stakeholder engagement. Looking ahead, UNESCO reaffirmed its commitment to working closely with partners during the next phase of fieldwork across the remaining counties. The organization also emphasized that the safety and well-being of both researchers and participants will remain a central priority throughout all future activities</a:t>
            </a:r>
            <a:endParaRPr lang="en-US" dirty="0">
              <a:effectLst>
                <a:outerShdw blurRad="50800" dist="38100" dir="5400000" algn="t" rotWithShape="0">
                  <a:prstClr val="black">
                    <a:alpha val="40000"/>
                  </a:prstClr>
                </a:outerShdw>
              </a:effectLst>
            </a:endParaRPr>
          </a:p>
        </p:txBody>
      </p:sp>
      <p:sp>
        <p:nvSpPr>
          <p:cNvPr id="17" name="Freeform: Shape 16"/>
          <p:cNvSpPr/>
          <p:nvPr/>
        </p:nvSpPr>
        <p:spPr>
          <a:xfrm flipV="1">
            <a:off x="6335529" y="828581"/>
            <a:ext cx="4480560" cy="1799115"/>
          </a:xfrm>
          <a:custGeom>
            <a:avLst/>
            <a:gdLst>
              <a:gd name="connsiteX0" fmla="*/ 2459981 w 4890779"/>
              <a:gd name="connsiteY0" fmla="*/ 1691033 h 1799115"/>
              <a:gd name="connsiteX1" fmla="*/ 3777413 w 4890779"/>
              <a:gd name="connsiteY1" fmla="*/ 0 h 1799115"/>
              <a:gd name="connsiteX2" fmla="*/ 1386689 w 4890779"/>
              <a:gd name="connsiteY2" fmla="*/ 0 h 1799115"/>
              <a:gd name="connsiteX3" fmla="*/ 2500055 w 4890779"/>
              <a:gd name="connsiteY3" fmla="*/ 1799115 h 1799115"/>
              <a:gd name="connsiteX4" fmla="*/ 4890779 w 4890779"/>
              <a:gd name="connsiteY4" fmla="*/ 1799115 h 1799115"/>
              <a:gd name="connsiteX5" fmla="*/ 3817487 w 4890779"/>
              <a:gd name="connsiteY5" fmla="*/ 108082 h 1799115"/>
              <a:gd name="connsiteX6" fmla="*/ 0 w 4890779"/>
              <a:gd name="connsiteY6" fmla="*/ 1799115 h 1799115"/>
              <a:gd name="connsiteX7" fmla="*/ 2390724 w 4890779"/>
              <a:gd name="connsiteY7" fmla="*/ 1799115 h 1799115"/>
              <a:gd name="connsiteX8" fmla="*/ 1317432 w 4890779"/>
              <a:gd name="connsiteY8" fmla="*/ 108082 h 1799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90779" h="1799115">
                <a:moveTo>
                  <a:pt x="2459981" y="1691033"/>
                </a:moveTo>
                <a:lnTo>
                  <a:pt x="3777413" y="0"/>
                </a:lnTo>
                <a:lnTo>
                  <a:pt x="1386689" y="0"/>
                </a:lnTo>
                <a:close/>
                <a:moveTo>
                  <a:pt x="2500055" y="1799115"/>
                </a:moveTo>
                <a:lnTo>
                  <a:pt x="4890779" y="1799115"/>
                </a:lnTo>
                <a:lnTo>
                  <a:pt x="3817487" y="108082"/>
                </a:lnTo>
                <a:close/>
                <a:moveTo>
                  <a:pt x="0" y="1799115"/>
                </a:moveTo>
                <a:lnTo>
                  <a:pt x="2390724" y="1799115"/>
                </a:lnTo>
                <a:lnTo>
                  <a:pt x="1317432" y="108082"/>
                </a:lnTo>
                <a:close/>
              </a:path>
            </a:pathLst>
          </a:custGeom>
          <a:blipFill dpi="0" rotWithShape="0">
            <a:blip r:embed="rId1">
              <a:extLst>
                <a:ext uri="{BEBA8EAE-BF5A-486C-A8C5-ECC9F3942E4B}">
                  <a14:imgProps xmlns:a14="http://schemas.microsoft.com/office/drawing/2010/main">
                    <a14:imgLayer r:embed="rId2">
                      <a14:imgEffect>
                        <a14:brightnessContrast contrast="-2000"/>
                      </a14:imgEffect>
                    </a14:imgLayer>
                  </a14:imgProps>
                </a:ext>
              </a:extLst>
            </a:blip>
            <a:srcRect/>
            <a:stretch>
              <a:fillRect l="1020" t="-16073" r="1020" b="-16073"/>
            </a:stretch>
          </a:blip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AutoShape 2"/>
          <p:cNvSpPr>
            <a:spLocks noChangeAspect="1" noChangeArrowheads="1"/>
          </p:cNvSpPr>
          <p:nvPr/>
        </p:nvSpPr>
        <p:spPr bwMode="auto">
          <a:xfrm>
            <a:off x="5943600" y="3276600"/>
            <a:ext cx="2959100" cy="29591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7" name="AutoShape 4"/>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3750"/>
            <a:ext cx="12192000" cy="6858000"/>
          </a:xfrm>
          <a:prstGeom prst="rect">
            <a:avLst/>
          </a:prstGeom>
          <a:solidFill>
            <a:srgbClr val="00B0F0">
              <a:alpha val="8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AutoShape 2"/>
          <p:cNvSpPr>
            <a:spLocks noChangeAspect="1" noChangeArrowheads="1"/>
          </p:cNvSpPr>
          <p:nvPr/>
        </p:nvSpPr>
        <p:spPr bwMode="auto">
          <a:xfrm>
            <a:off x="5943600" y="3276600"/>
            <a:ext cx="2049694" cy="20496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3" name="TextBox 2"/>
          <p:cNvSpPr txBox="1"/>
          <p:nvPr/>
        </p:nvSpPr>
        <p:spPr>
          <a:xfrm>
            <a:off x="424461" y="687266"/>
            <a:ext cx="5301465" cy="2339102"/>
          </a:xfrm>
          <a:prstGeom prst="rect">
            <a:avLst/>
          </a:prstGeom>
          <a:noFill/>
          <a:effectLst>
            <a:innerShdw blurRad="63500" dist="50800" dir="18900000">
              <a:prstClr val="black">
                <a:alpha val="66000"/>
              </a:prstClr>
            </a:innerShdw>
          </a:effectLst>
        </p:spPr>
        <p:txBody>
          <a:bodyPr wrap="square" rtlCol="0">
            <a:spAutoFit/>
          </a:bodyPr>
          <a:lstStyle/>
          <a:p>
            <a:r>
              <a:rPr lang="en-US" sz="2800" b="1" dirty="0">
                <a:solidFill>
                  <a:srgbClr val="FFC0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t>
            </a:r>
            <a:r>
              <a:rPr lang="en-US" sz="3200" b="1" dirty="0">
                <a:solidFill>
                  <a:srgbClr val="FFFF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DEVELOPMENT</a:t>
            </a:r>
            <a:r>
              <a:rPr lang="en-US" sz="3200" b="1" dirty="0">
                <a:solidFill>
                  <a:schemeClr val="bg1"/>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t>
            </a:r>
            <a:r>
              <a:rPr lang="en-US" sz="3200" b="1" dirty="0">
                <a:solidFill>
                  <a:srgbClr val="FFFF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PARTNERS</a:t>
            </a:r>
            <a:r>
              <a:rPr lang="en-US" sz="3200" b="1" dirty="0">
                <a:solidFill>
                  <a:schemeClr val="bg1"/>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ROUNDTABLE ON </a:t>
            </a:r>
            <a:r>
              <a:rPr lang="en-US" sz="3200" b="1" dirty="0">
                <a:solidFill>
                  <a:srgbClr val="FFFF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EDUCATION FINANCING </a:t>
            </a:r>
            <a:r>
              <a:rPr lang="en-US" sz="3200" b="1" dirty="0">
                <a:solidFill>
                  <a:srgbClr val="FFC0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a:t>
            </a:r>
            <a:endParaRPr lang="en-US" sz="3200" b="1" dirty="0">
              <a:solidFill>
                <a:srgbClr val="FFC0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endParaRPr>
          </a:p>
          <a:p>
            <a:endParaRPr lang="en-US" dirty="0"/>
          </a:p>
        </p:txBody>
      </p:sp>
      <p:pic>
        <p:nvPicPr>
          <p:cNvPr id="6" name="Picture 5"/>
          <p:cNvPicPr>
            <a:picLocks noChangeAspect="1"/>
          </p:cNvPicPr>
          <p:nvPr/>
        </p:nvPicPr>
        <p:blipFill>
          <a:blip r:embed="rId1" cstate="print">
            <a:extLst>
              <a:ext uri="{28A0092B-C50C-407E-A947-70E740481C1C}">
                <a14:useLocalDpi xmlns:a14="http://schemas.microsoft.com/office/drawing/2010/main" val="0"/>
              </a:ext>
            </a:extLst>
          </a:blip>
          <a:srcRect/>
          <a:stretch>
            <a:fillRect/>
          </a:stretch>
        </p:blipFill>
        <p:spPr>
          <a:xfrm>
            <a:off x="6390732" y="1046901"/>
            <a:ext cx="5639319" cy="4241025"/>
          </a:xfrm>
          <a:prstGeom prst="rect">
            <a:avLst/>
          </a:prstGeom>
          <a:noFill/>
          <a:ln>
            <a:noFill/>
          </a:ln>
          <a:effectLst>
            <a:softEdge rad="63500"/>
          </a:effectLst>
        </p:spPr>
      </p:pic>
      <p:sp>
        <p:nvSpPr>
          <p:cNvPr id="7" name="TextBox 6"/>
          <p:cNvSpPr txBox="1"/>
          <p:nvPr/>
        </p:nvSpPr>
        <p:spPr>
          <a:xfrm>
            <a:off x="424461" y="3026368"/>
            <a:ext cx="5376809" cy="3416320"/>
          </a:xfrm>
          <a:prstGeom prst="rect">
            <a:avLst/>
          </a:prstGeom>
          <a:noFill/>
        </p:spPr>
        <p:txBody>
          <a:bodyPr wrap="square" rtlCol="0">
            <a:spAutoFit/>
          </a:bodyPr>
          <a:lstStyle/>
          <a:p>
            <a:pPr algn="just"/>
            <a:r>
              <a:rPr lang="en-US" sz="1800" dirty="0">
                <a:solidFill>
                  <a:schemeClr val="tx1">
                    <a:lumMod val="95000"/>
                    <a:lumOff val="5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On 26 January 2026, </a:t>
            </a:r>
            <a:r>
              <a:rPr lang="en-US" sz="1800" dirty="0" err="1">
                <a:solidFill>
                  <a:schemeClr val="tx1">
                    <a:lumMod val="95000"/>
                    <a:lumOff val="5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Elimu</a:t>
            </a:r>
            <a:r>
              <a:rPr lang="en-US" sz="1800" dirty="0">
                <a:solidFill>
                  <a:schemeClr val="tx1">
                    <a:lumMod val="95000"/>
                    <a:lumOff val="5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t>
            </a:r>
            <a:r>
              <a:rPr lang="en-US" sz="1800" dirty="0" err="1">
                <a:solidFill>
                  <a:schemeClr val="tx1">
                    <a:lumMod val="95000"/>
                    <a:lumOff val="5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Yetu</a:t>
            </a:r>
            <a:r>
              <a:rPr lang="en-US" sz="1800" dirty="0">
                <a:solidFill>
                  <a:schemeClr val="tx1">
                    <a:lumMod val="95000"/>
                    <a:lumOff val="5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Coalition participated in a high-level Development Partners Roundtable on Education Financing convened by the Global Partnership for Education (GPE). The forum focused on sustainable education financing and the GPE 5th Replenishment process. Stakeholders emphasized the need to strengthen partnerships, advocate for increased investment in education despite shrinking global resources, prioritize foundational learning, and align partner support with the objectives of GPE 2030.</a:t>
            </a:r>
            <a:endParaRPr lang="en-US" sz="1800" dirty="0">
              <a:solidFill>
                <a:schemeClr val="tx1">
                  <a:lumMod val="95000"/>
                  <a:lumOff val="5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endParaRPr>
          </a:p>
          <a:p>
            <a:endParaRPr lang="en-US" dirty="0"/>
          </a:p>
        </p:txBody>
      </p:sp>
      <p:sp>
        <p:nvSpPr>
          <p:cNvPr id="8" name="Hexagon 7"/>
          <p:cNvSpPr/>
          <p:nvPr/>
        </p:nvSpPr>
        <p:spPr>
          <a:xfrm rot="16200000">
            <a:off x="9815535" y="5786728"/>
            <a:ext cx="1717597" cy="1133861"/>
          </a:xfrm>
          <a:prstGeom prst="hexagon">
            <a:avLst/>
          </a:prstGeom>
          <a:noFill/>
          <a:ln>
            <a:solidFill>
              <a:schemeClr val="bg2">
                <a:alpha val="6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Hexagon 8"/>
          <p:cNvSpPr/>
          <p:nvPr/>
        </p:nvSpPr>
        <p:spPr>
          <a:xfrm rot="16200000">
            <a:off x="3659527" y="143416"/>
            <a:ext cx="553820" cy="533880"/>
          </a:xfrm>
          <a:prstGeom prst="hexagon">
            <a:avLst/>
          </a:prstGeom>
          <a:noFill/>
          <a:ln>
            <a:solidFill>
              <a:schemeClr val="bg2">
                <a:alpha val="6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Hexagon 10"/>
          <p:cNvSpPr/>
          <p:nvPr/>
        </p:nvSpPr>
        <p:spPr>
          <a:xfrm rot="16200000">
            <a:off x="4027826" y="463035"/>
            <a:ext cx="1829526" cy="1169823"/>
          </a:xfrm>
          <a:prstGeom prst="hexagon">
            <a:avLst/>
          </a:prstGeom>
          <a:noFill/>
          <a:ln>
            <a:solidFill>
              <a:schemeClr val="bg2">
                <a:alpha val="6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Hexagon 11"/>
          <p:cNvSpPr/>
          <p:nvPr/>
        </p:nvSpPr>
        <p:spPr>
          <a:xfrm rot="16200000">
            <a:off x="9419994" y="5608658"/>
            <a:ext cx="553820" cy="533880"/>
          </a:xfrm>
          <a:prstGeom prst="hexagon">
            <a:avLst/>
          </a:prstGeom>
          <a:noFill/>
          <a:ln>
            <a:solidFill>
              <a:schemeClr val="bg2">
                <a:alpha val="6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00B0F0">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TextBox 39"/>
          <p:cNvSpPr txBox="1"/>
          <p:nvPr/>
        </p:nvSpPr>
        <p:spPr>
          <a:xfrm>
            <a:off x="318654" y="451764"/>
            <a:ext cx="6615546" cy="1390445"/>
          </a:xfrm>
          <a:prstGeom prst="rect">
            <a:avLst/>
          </a:prstGeom>
          <a:noFill/>
        </p:spPr>
        <p:txBody>
          <a:bodyPr wrap="square" rtlCol="0">
            <a:spAutoFit/>
          </a:bodyPr>
          <a:lstStyle/>
          <a:p>
            <a:pPr marL="0" marR="0">
              <a:lnSpc>
                <a:spcPct val="120000"/>
              </a:lnSpc>
              <a:spcBef>
                <a:spcPts val="0"/>
              </a:spcBef>
              <a:spcAft>
                <a:spcPts val="1000"/>
              </a:spcAft>
              <a:tabLst>
                <a:tab pos="123825" algn="l"/>
              </a:tabLst>
            </a:pPr>
            <a:r>
              <a:rPr lang="en-US" sz="2400" b="1" dirty="0">
                <a:solidFill>
                  <a:srgbClr val="FFFF00"/>
                </a:solidFill>
                <a:effectLst>
                  <a:outerShdw blurRad="38100" dist="38100" dir="2700000" algn="tl">
                    <a:srgbClr val="000000">
                      <a:alpha val="43137"/>
                    </a:srgbClr>
                  </a:outerShdw>
                </a:effectLst>
                <a:latin typeface="Times New Roman" panose="02020603050405020304" pitchFamily="18" charset="0"/>
                <a:ea typeface="幼圆"/>
                <a:cs typeface="Times New Roman" panose="02020603050405020304" pitchFamily="18" charset="0"/>
              </a:rPr>
              <a:t>“ LAUNCH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幼圆"/>
                <a:cs typeface="Times New Roman" panose="02020603050405020304" pitchFamily="18" charset="0"/>
              </a:rPr>
              <a:t>OF THE FOUNDATIONAL LITERACY AND NUMERACY ASSESSMENT (FLANA) </a:t>
            </a:r>
            <a:r>
              <a:rPr lang="en-US" sz="2400" b="1" dirty="0">
                <a:solidFill>
                  <a:srgbClr val="FFFF00"/>
                </a:solidFill>
                <a:effectLst>
                  <a:outerShdw blurRad="38100" dist="38100" dir="2700000" algn="tl">
                    <a:srgbClr val="000000">
                      <a:alpha val="43137"/>
                    </a:srgbClr>
                  </a:outerShdw>
                </a:effectLst>
                <a:latin typeface="Times New Roman" panose="02020603050405020304" pitchFamily="18" charset="0"/>
                <a:ea typeface="幼圆"/>
                <a:cs typeface="Times New Roman" panose="02020603050405020304" pitchFamily="18" charset="0"/>
              </a:rPr>
              <a:t>2025 REPORT ”</a:t>
            </a:r>
            <a:endParaRPr lang="en-US" sz="2400" dirty="0">
              <a:solidFill>
                <a:srgbClr val="FFFF00"/>
              </a:solidFill>
              <a:effectLst>
                <a:outerShdw blurRad="38100" dist="38100" dir="2700000" algn="tl">
                  <a:srgbClr val="000000">
                    <a:alpha val="43137"/>
                  </a:srgbClr>
                </a:outerShdw>
              </a:effectLst>
              <a:latin typeface="Corbel" panose="020B0503020204020204" pitchFamily="34" charset="0"/>
              <a:ea typeface="幼圆"/>
              <a:cs typeface="Times New Roman" panose="02020603050405020304" pitchFamily="18" charset="0"/>
            </a:endParaRPr>
          </a:p>
        </p:txBody>
      </p:sp>
      <p:sp>
        <p:nvSpPr>
          <p:cNvPr id="56" name="Freeform: Shape 55"/>
          <p:cNvSpPr/>
          <p:nvPr/>
        </p:nvSpPr>
        <p:spPr>
          <a:xfrm>
            <a:off x="5860869" y="2002971"/>
            <a:ext cx="6392091" cy="3553097"/>
          </a:xfrm>
          <a:custGeom>
            <a:avLst/>
            <a:gdLst>
              <a:gd name="connsiteX0" fmla="*/ 5362369 w 5944131"/>
              <a:gd name="connsiteY0" fmla="*/ 431 h 5128340"/>
              <a:gd name="connsiteX1" fmla="*/ 5558777 w 5944131"/>
              <a:gd name="connsiteY1" fmla="*/ 35480 h 5128340"/>
              <a:gd name="connsiteX2" fmla="*/ 5822892 w 5944131"/>
              <a:gd name="connsiteY2" fmla="*/ 160053 h 5128340"/>
              <a:gd name="connsiteX3" fmla="*/ 5944131 w 5944131"/>
              <a:gd name="connsiteY3" fmla="*/ 234791 h 5128340"/>
              <a:gd name="connsiteX4" fmla="*/ 5944131 w 5944131"/>
              <a:gd name="connsiteY4" fmla="*/ 4917003 h 5128340"/>
              <a:gd name="connsiteX5" fmla="*/ 5896685 w 5944131"/>
              <a:gd name="connsiteY5" fmla="*/ 4945778 h 5128340"/>
              <a:gd name="connsiteX6" fmla="*/ 2223394 w 5944131"/>
              <a:gd name="connsiteY6" fmla="*/ 4894863 h 5128340"/>
              <a:gd name="connsiteX7" fmla="*/ 1430914 w 5944131"/>
              <a:gd name="connsiteY7" fmla="*/ 4990657 h 5128340"/>
              <a:gd name="connsiteX8" fmla="*/ 1108697 w 5944131"/>
              <a:gd name="connsiteY8" fmla="*/ 4729400 h 5128340"/>
              <a:gd name="connsiteX9" fmla="*/ 1178365 w 5944131"/>
              <a:gd name="connsiteY9" fmla="*/ 4729400 h 5128340"/>
              <a:gd name="connsiteX10" fmla="*/ 472971 w 5944131"/>
              <a:gd name="connsiteY10" fmla="*/ 4224303 h 5128340"/>
              <a:gd name="connsiteX11" fmla="*/ 2708 w 5944131"/>
              <a:gd name="connsiteY11" fmla="*/ 3066063 h 5128340"/>
              <a:gd name="connsiteX12" fmla="*/ 681977 w 5944131"/>
              <a:gd name="connsiteY12" fmla="*/ 1951366 h 5128340"/>
              <a:gd name="connsiteX13" fmla="*/ 525222 w 5944131"/>
              <a:gd name="connsiteY13" fmla="*/ 549286 h 5128340"/>
              <a:gd name="connsiteX14" fmla="*/ 2380148 w 5944131"/>
              <a:gd name="connsiteY14" fmla="*/ 244486 h 5128340"/>
              <a:gd name="connsiteX15" fmla="*/ 3259714 w 5944131"/>
              <a:gd name="connsiteY15" fmla="*/ 9354 h 5128340"/>
              <a:gd name="connsiteX16" fmla="*/ 4417954 w 5944131"/>
              <a:gd name="connsiteY16" fmla="*/ 253194 h 5128340"/>
              <a:gd name="connsiteX17" fmla="*/ 5362369 w 5944131"/>
              <a:gd name="connsiteY17" fmla="*/ 431 h 5128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944131" h="5128340">
                <a:moveTo>
                  <a:pt x="5362369" y="431"/>
                </a:moveTo>
                <a:cubicBezTo>
                  <a:pt x="5430428" y="-2263"/>
                  <a:pt x="5496184" y="7449"/>
                  <a:pt x="5558777" y="35480"/>
                </a:cubicBezTo>
                <a:cubicBezTo>
                  <a:pt x="5642234" y="72854"/>
                  <a:pt x="5732767" y="111136"/>
                  <a:pt x="5822892" y="160053"/>
                </a:cubicBezTo>
                <a:lnTo>
                  <a:pt x="5944131" y="234791"/>
                </a:lnTo>
                <a:lnTo>
                  <a:pt x="5944131" y="4917003"/>
                </a:lnTo>
                <a:lnTo>
                  <a:pt x="5896685" y="4945778"/>
                </a:lnTo>
                <a:cubicBezTo>
                  <a:pt x="5058783" y="5394585"/>
                  <a:pt x="2944573" y="4871731"/>
                  <a:pt x="2223394" y="4894863"/>
                </a:cubicBezTo>
                <a:cubicBezTo>
                  <a:pt x="1454137" y="4919537"/>
                  <a:pt x="1616697" y="5018234"/>
                  <a:pt x="1430914" y="4990657"/>
                </a:cubicBezTo>
                <a:cubicBezTo>
                  <a:pt x="1245131" y="4963080"/>
                  <a:pt x="1147886" y="4767137"/>
                  <a:pt x="1108697" y="4729400"/>
                </a:cubicBezTo>
                <a:cubicBezTo>
                  <a:pt x="1069508" y="4691663"/>
                  <a:pt x="1284319" y="4813583"/>
                  <a:pt x="1178365" y="4729400"/>
                </a:cubicBezTo>
                <a:cubicBezTo>
                  <a:pt x="1072411" y="4645217"/>
                  <a:pt x="668914" y="4501526"/>
                  <a:pt x="472971" y="4224303"/>
                </a:cubicBezTo>
                <a:cubicBezTo>
                  <a:pt x="277028" y="3947080"/>
                  <a:pt x="-32126" y="3444886"/>
                  <a:pt x="2708" y="3066063"/>
                </a:cubicBezTo>
                <a:cubicBezTo>
                  <a:pt x="37542" y="2687240"/>
                  <a:pt x="594891" y="2370829"/>
                  <a:pt x="681977" y="1951366"/>
                </a:cubicBezTo>
                <a:cubicBezTo>
                  <a:pt x="769063" y="1531903"/>
                  <a:pt x="242194" y="833766"/>
                  <a:pt x="525222" y="549286"/>
                </a:cubicBezTo>
                <a:cubicBezTo>
                  <a:pt x="808250" y="264806"/>
                  <a:pt x="1924399" y="334475"/>
                  <a:pt x="2380148" y="244486"/>
                </a:cubicBezTo>
                <a:cubicBezTo>
                  <a:pt x="2835897" y="154497"/>
                  <a:pt x="2920080" y="7903"/>
                  <a:pt x="3259714" y="9354"/>
                </a:cubicBezTo>
                <a:cubicBezTo>
                  <a:pt x="3599348" y="10805"/>
                  <a:pt x="4034777" y="248840"/>
                  <a:pt x="4417954" y="253194"/>
                </a:cubicBezTo>
                <a:cubicBezTo>
                  <a:pt x="4729285" y="256732"/>
                  <a:pt x="5067446" y="12104"/>
                  <a:pt x="5362369" y="431"/>
                </a:cubicBezTo>
                <a:close/>
              </a:path>
            </a:pathLst>
          </a:custGeom>
          <a:blipFill>
            <a:blip r:embed="rId1"/>
            <a:stretch>
              <a:fillRect l="1020" t="-16073" r="1020" b="-16073"/>
            </a:stretch>
          </a:blipFill>
          <a:effectLst>
            <a:innerShdw blurRad="228600">
              <a:prstClr val="black"/>
            </a:innerShdw>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TextBox 40"/>
          <p:cNvSpPr txBox="1"/>
          <p:nvPr/>
        </p:nvSpPr>
        <p:spPr>
          <a:xfrm>
            <a:off x="318654" y="1864370"/>
            <a:ext cx="5805997" cy="4502771"/>
          </a:xfrm>
          <a:prstGeom prst="rect">
            <a:avLst/>
          </a:prstGeom>
          <a:noFill/>
        </p:spPr>
        <p:txBody>
          <a:bodyPr wrap="square" rtlCol="0">
            <a:spAutoFit/>
          </a:bodyPr>
          <a:lstStyle/>
          <a:p>
            <a:pPr marL="0" marR="0" algn="just">
              <a:lnSpc>
                <a:spcPct val="120000"/>
              </a:lnSpc>
              <a:spcBef>
                <a:spcPts val="0"/>
              </a:spcBef>
              <a:spcAft>
                <a:spcPts val="0"/>
              </a:spcAft>
            </a:pPr>
            <a:r>
              <a:rPr lang="en-US" sz="1400" dirty="0" err="1">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Elimu</a:t>
            </a: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t>
            </a:r>
            <a:r>
              <a:rPr lang="en-US" sz="1400" dirty="0" err="1">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Yetu</a:t>
            </a: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Coalition also participated in the launch of the FLANA 2025 Report convened by </a:t>
            </a:r>
            <a:r>
              <a:rPr lang="en-US" sz="1400" dirty="0" err="1">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Usawa</a:t>
            </a: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Agenda. The report underscored the importance of ensuring all learners at the foundational level acquire literacy and numeracy skills. It further highlighted the urgent need to address high teacher-learner ratios that continue to affect learning outcomes in many schools.</a:t>
            </a:r>
            <a:endPar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endParaRPr>
          </a:p>
          <a:p>
            <a:pPr marL="0" marR="0" algn="just">
              <a:lnSpc>
                <a:spcPct val="120000"/>
              </a:lnSpc>
              <a:spcBef>
                <a:spcPts val="0"/>
              </a:spcBef>
              <a:spcAft>
                <a:spcPts val="0"/>
              </a:spcAft>
            </a:pP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t>
            </a:r>
            <a:r>
              <a:rPr lang="en-US" sz="1400" dirty="0" err="1">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Elimu</a:t>
            </a: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t>
            </a:r>
            <a:r>
              <a:rPr lang="en-US" sz="1400" dirty="0" err="1">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Yetu</a:t>
            </a: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Coalition (EYC) participated in the launch of the Foundational Literacy and Numeracy Assessment (FLANA) 2025 Report, convened by </a:t>
            </a:r>
            <a:r>
              <a:rPr lang="en-US" sz="1400" dirty="0" err="1">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Usawa</a:t>
            </a: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Agenda. The event marked a significant step toward strengthening Kenya’s national systems for measuring foundational learning and ensuring that all children acquire essential literacy and numeracy skills.</a:t>
            </a:r>
            <a:endPar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endParaRPr>
          </a:p>
          <a:p>
            <a:pPr marL="0" marR="0" algn="just">
              <a:lnSpc>
                <a:spcPct val="120000"/>
              </a:lnSpc>
              <a:spcBef>
                <a:spcPts val="0"/>
              </a:spcBef>
              <a:spcAft>
                <a:spcPts val="0"/>
              </a:spcAft>
            </a:pP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t>
            </a:r>
            <a:endPar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endParaRPr>
          </a:p>
          <a:p>
            <a:pPr marL="0" marR="0" algn="just">
              <a:lnSpc>
                <a:spcPct val="120000"/>
              </a:lnSpc>
              <a:spcBef>
                <a:spcPts val="0"/>
              </a:spcBef>
              <a:spcAft>
                <a:spcPts val="0"/>
              </a:spcAft>
            </a:pPr>
            <a:r>
              <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Key insights from the report were the need to ensure that all learners at the foundational level are able to read and write effectively. Additionally, the findings pointed to the urgent need to address high teacher-learner ratios in many schools, which continue to hinder quality learning.</a:t>
            </a:r>
            <a:endParaRPr lang="en-US" sz="1400" dirty="0">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endParaRPr>
          </a:p>
          <a:p>
            <a:endParaRPr lang="en-US" sz="100" dirty="0"/>
          </a:p>
        </p:txBody>
      </p:sp>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99435"/>
          </a:xfrm>
          <a:prstGeom prst="rect">
            <a:avLst/>
          </a:prstGeom>
          <a:solidFill>
            <a:srgbClr val="00B0F0">
              <a:alpha val="7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utoShape 2"/>
          <p:cNvSpPr>
            <a:spLocks noChangeAspect="1" noChangeArrowheads="1"/>
          </p:cNvSpPr>
          <p:nvPr/>
        </p:nvSpPr>
        <p:spPr bwMode="auto">
          <a:xfrm>
            <a:off x="5943600" y="3276600"/>
            <a:ext cx="2049694" cy="20496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6" name="TextBox 5"/>
          <p:cNvSpPr txBox="1"/>
          <p:nvPr/>
        </p:nvSpPr>
        <p:spPr>
          <a:xfrm>
            <a:off x="189607" y="530163"/>
            <a:ext cx="5053263" cy="2113079"/>
          </a:xfrm>
          <a:prstGeom prst="rect">
            <a:avLst/>
          </a:prstGeom>
          <a:noFill/>
          <a:effectLst>
            <a:innerShdw blurRad="203200" dist="50800" dir="18900000">
              <a:prstClr val="black">
                <a:alpha val="50000"/>
              </a:prstClr>
            </a:innerShdw>
          </a:effectLst>
        </p:spPr>
        <p:txBody>
          <a:bodyPr wrap="square" rtlCol="0">
            <a:spAutoFit/>
          </a:bodyPr>
          <a:lstStyle/>
          <a:p>
            <a:pPr marL="0" marR="0">
              <a:lnSpc>
                <a:spcPct val="120000"/>
              </a:lnSpc>
              <a:spcBef>
                <a:spcPts val="0"/>
              </a:spcBef>
              <a:spcAft>
                <a:spcPts val="1000"/>
              </a:spcAft>
            </a:pPr>
            <a:r>
              <a:rPr lang="en-US" sz="2800" b="1" dirty="0">
                <a:solidFill>
                  <a:srgbClr val="FFFF00"/>
                </a:solidFill>
                <a:latin typeface="Arial" panose="020B0604020202020204" pitchFamily="34" charset="0"/>
                <a:ea typeface="幼圆"/>
                <a:cs typeface="Arial" panose="020B0604020202020204" pitchFamily="34" charset="0"/>
              </a:rPr>
              <a:t>“ </a:t>
            </a:r>
            <a:r>
              <a:rPr lang="en-US" sz="2800" b="1" dirty="0">
                <a:solidFill>
                  <a:srgbClr val="FFFF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ENGAGEMENT MEETING </a:t>
            </a:r>
            <a:r>
              <a:rPr lang="en-US" sz="2800" b="1" dirty="0">
                <a:solidFill>
                  <a:schemeClr val="bg1"/>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WITH REFUGEE </a:t>
            </a:r>
            <a:r>
              <a:rPr lang="en-US" sz="2800" b="1" dirty="0">
                <a:solidFill>
                  <a:srgbClr val="FFFF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COMMUNITY TEACHERS OF PRACTICE</a:t>
            </a:r>
            <a:r>
              <a:rPr lang="en-US" sz="2800" b="1" dirty="0">
                <a:solidFill>
                  <a:schemeClr val="bg1"/>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IN DADAAB </a:t>
            </a:r>
            <a:r>
              <a:rPr lang="en-US" sz="2800" b="1" dirty="0">
                <a:solidFill>
                  <a:srgbClr val="FFFF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a:t>
            </a:r>
            <a:endParaRPr lang="en-US" sz="2800" dirty="0">
              <a:solidFill>
                <a:srgbClr val="FFFF00"/>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endParaRPr>
          </a:p>
        </p:txBody>
      </p:sp>
      <p:sp>
        <p:nvSpPr>
          <p:cNvPr id="7" name="TextBox 6"/>
          <p:cNvSpPr txBox="1"/>
          <p:nvPr/>
        </p:nvSpPr>
        <p:spPr>
          <a:xfrm>
            <a:off x="6409925" y="3652181"/>
            <a:ext cx="5325979" cy="2616101"/>
          </a:xfrm>
          <a:prstGeom prst="rect">
            <a:avLst/>
          </a:prstGeom>
          <a:noFill/>
        </p:spPr>
        <p:txBody>
          <a:bodyPr wrap="square" rtlCol="0">
            <a:spAutoFit/>
          </a:bodyPr>
          <a:lstStyle/>
          <a:p>
            <a:pPr algn="just"/>
            <a:r>
              <a:rPr lang="en-US" dirty="0">
                <a:solidFill>
                  <a:schemeClr val="bg1"/>
                </a:solidFill>
                <a:effectLst>
                  <a:outerShdw blurRad="38100" dist="38100" dir="2700000" algn="tl">
                    <a:srgbClr val="000000">
                      <a:alpha val="43137"/>
                    </a:srgbClr>
                  </a:outerShdw>
                </a:effectLst>
                <a:ea typeface="幼圆"/>
                <a:cs typeface="Arial" panose="020B0604020202020204" pitchFamily="34" charset="0"/>
              </a:rPr>
              <a:t>Between 31 January and 1 February 2026, ministry officials, UNHCR representatives, and members of the Refugee Community Teachers of Practice (</a:t>
            </a:r>
            <a:r>
              <a:rPr lang="en-US" dirty="0" err="1">
                <a:solidFill>
                  <a:schemeClr val="bg1"/>
                </a:solidFill>
                <a:effectLst>
                  <a:outerShdw blurRad="38100" dist="38100" dir="2700000" algn="tl">
                    <a:srgbClr val="000000">
                      <a:alpha val="43137"/>
                    </a:srgbClr>
                  </a:outerShdw>
                </a:effectLst>
                <a:ea typeface="幼圆"/>
                <a:cs typeface="Arial" panose="020B0604020202020204" pitchFamily="34" charset="0"/>
              </a:rPr>
              <a:t>RCToP</a:t>
            </a:r>
            <a:r>
              <a:rPr lang="en-US" dirty="0">
                <a:solidFill>
                  <a:schemeClr val="bg1"/>
                </a:solidFill>
                <a:effectLst>
                  <a:outerShdw blurRad="38100" dist="38100" dir="2700000" algn="tl">
                    <a:srgbClr val="000000">
                      <a:alpha val="43137"/>
                    </a:srgbClr>
                  </a:outerShdw>
                </a:effectLst>
                <a:ea typeface="幼圆"/>
                <a:cs typeface="Arial" panose="020B0604020202020204" pitchFamily="34" charset="0"/>
              </a:rPr>
              <a:t>) met in Dadaab to develop a formal memorandum addressing challenges faced by refugee teachers. The meeting strengthened participants’ understanding of policy development and advocacy processes while laying the foundation for improved professional recognition and support for refugee teachers</a:t>
            </a:r>
            <a:endParaRPr lang="en-US" dirty="0">
              <a:solidFill>
                <a:schemeClr val="bg1"/>
              </a:solidFill>
              <a:effectLst>
                <a:outerShdw blurRad="38100" dist="38100" dir="2700000" algn="tl">
                  <a:srgbClr val="000000">
                    <a:alpha val="43137"/>
                  </a:srgbClr>
                </a:outerShdw>
              </a:effectLst>
              <a:cs typeface="Arial" panose="020B0604020202020204" pitchFamily="34" charset="0"/>
            </a:endParaRPr>
          </a:p>
        </p:txBody>
      </p:sp>
      <p:pic>
        <p:nvPicPr>
          <p:cNvPr id="8" name="Picture 7" descr="WhatsApp Image 2026-02-01 at 12.01.25 (1)"/>
          <p:cNvPicPr>
            <a:picLocks noChangeAspect="1"/>
          </p:cNvPicPr>
          <p:nvPr/>
        </p:nvPicPr>
        <p:blipFill>
          <a:blip r:embed="rId1"/>
          <a:stretch>
            <a:fillRect/>
          </a:stretch>
        </p:blipFill>
        <p:spPr>
          <a:xfrm>
            <a:off x="6314776" y="320842"/>
            <a:ext cx="5516278" cy="2831335"/>
          </a:xfrm>
          <a:prstGeom prst="rect">
            <a:avLst/>
          </a:prstGeom>
        </p:spPr>
      </p:pic>
      <p:pic>
        <p:nvPicPr>
          <p:cNvPr id="9" name="Picture 8" descr="WhatsApp Image 2026-02-01 at 12.01.19"/>
          <p:cNvPicPr>
            <a:picLocks noChangeAspect="1"/>
          </p:cNvPicPr>
          <p:nvPr/>
        </p:nvPicPr>
        <p:blipFill>
          <a:blip r:embed="rId2"/>
          <a:stretch>
            <a:fillRect/>
          </a:stretch>
        </p:blipFill>
        <p:spPr>
          <a:xfrm>
            <a:off x="288758" y="3619500"/>
            <a:ext cx="5398169" cy="2927684"/>
          </a:xfrm>
          <a:prstGeom prst="rect">
            <a:avLst/>
          </a:prstGeom>
        </p:spPr>
      </p:pic>
      <p:sp>
        <p:nvSpPr>
          <p:cNvPr id="3" name="Rectangle 2"/>
          <p:cNvSpPr/>
          <p:nvPr/>
        </p:nvSpPr>
        <p:spPr>
          <a:xfrm>
            <a:off x="88135" y="4406747"/>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5130137" y="-3"/>
            <a:ext cx="7061863" cy="6858003"/>
            <a:chOff x="5130140" y="-2"/>
            <a:chExt cx="7061863" cy="6858003"/>
          </a:xfrm>
          <a:blipFill>
            <a:blip r:embed="rId1"/>
            <a:stretch>
              <a:fillRect/>
            </a:stretch>
          </a:blipFill>
          <a:effectLst>
            <a:outerShdw blurRad="38100" dist="50800" dir="4200000" algn="ctr" rotWithShape="0">
              <a:srgbClr val="000000">
                <a:alpha val="43137"/>
              </a:srgbClr>
            </a:outerShdw>
          </a:effectLst>
        </p:grpSpPr>
        <p:sp>
          <p:nvSpPr>
            <p:cNvPr id="3" name="Isosceles Triangle 2"/>
            <p:cNvSpPr/>
            <p:nvPr/>
          </p:nvSpPr>
          <p:spPr>
            <a:xfrm rot="10800000">
              <a:off x="5130140" y="-2"/>
              <a:ext cx="7061860" cy="3835731"/>
            </a:xfrm>
            <a:prstGeom prst="triangle">
              <a:avLst>
                <a:gd name="adj" fmla="val 5746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Isosceles Triangle 13"/>
            <p:cNvSpPr/>
            <p:nvPr/>
          </p:nvSpPr>
          <p:spPr>
            <a:xfrm rot="16200000">
              <a:off x="8631385" y="1213262"/>
              <a:ext cx="4678878" cy="2442359"/>
            </a:xfrm>
            <a:prstGeom prst="triangle">
              <a:avLst>
                <a:gd name="adj" fmla="val 494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p:cNvSpPr/>
            <p:nvPr/>
          </p:nvSpPr>
          <p:spPr>
            <a:xfrm>
              <a:off x="5130141" y="2517570"/>
              <a:ext cx="7061860" cy="4340431"/>
            </a:xfrm>
            <a:custGeom>
              <a:avLst/>
              <a:gdLst>
                <a:gd name="connsiteX0" fmla="*/ 4545500 w 7061860"/>
                <a:gd name="connsiteY0" fmla="*/ 0 h 4340431"/>
                <a:gd name="connsiteX1" fmla="*/ 7061860 w 7061860"/>
                <a:gd name="connsiteY1" fmla="*/ 2376227 h 4340431"/>
                <a:gd name="connsiteX2" fmla="*/ 7061860 w 7061860"/>
                <a:gd name="connsiteY2" fmla="*/ 4340431 h 4340431"/>
                <a:gd name="connsiteX3" fmla="*/ 0 w 7061860"/>
                <a:gd name="connsiteY3" fmla="*/ 4340431 h 4340431"/>
                <a:gd name="connsiteX4" fmla="*/ 0 w 7061860"/>
                <a:gd name="connsiteY4" fmla="*/ 4264642 h 4340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1860" h="4340431">
                  <a:moveTo>
                    <a:pt x="4545500" y="0"/>
                  </a:moveTo>
                  <a:lnTo>
                    <a:pt x="7061860" y="2376227"/>
                  </a:lnTo>
                  <a:lnTo>
                    <a:pt x="7061860" y="4340431"/>
                  </a:lnTo>
                  <a:lnTo>
                    <a:pt x="0" y="4340431"/>
                  </a:lnTo>
                  <a:lnTo>
                    <a:pt x="0" y="42646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9" name="TextBox 18"/>
          <p:cNvSpPr txBox="1"/>
          <p:nvPr/>
        </p:nvSpPr>
        <p:spPr>
          <a:xfrm>
            <a:off x="800100" y="1543050"/>
            <a:ext cx="5295900" cy="2800767"/>
          </a:xfrm>
          <a:prstGeom prst="rect">
            <a:avLst/>
          </a:prstGeom>
          <a:noFill/>
        </p:spPr>
        <p:txBody>
          <a:bodyPr wrap="square" rtlCol="0">
            <a:spAutoFit/>
          </a:bodyPr>
          <a:lstStyle/>
          <a:p>
            <a:r>
              <a:rPr lang="en-US" sz="8800" b="1" dirty="0">
                <a:solidFill>
                  <a:schemeClr val="bg1"/>
                </a:solidFill>
                <a:effectLst>
                  <a:outerShdw blurRad="38100" dist="38100" dir="2700000" algn="tl">
                    <a:srgbClr val="000000">
                      <a:alpha val="43137"/>
                    </a:srgbClr>
                  </a:outerShdw>
                </a:effectLst>
              </a:rPr>
              <a:t>FEBRUARY 2026</a:t>
            </a:r>
            <a:endParaRPr lang="en-US" sz="8800" b="1" dirty="0">
              <a:solidFill>
                <a:schemeClr val="bg1"/>
              </a:solidFill>
              <a:effectLst>
                <a:outerShdw blurRad="38100" dist="38100" dir="2700000" algn="tl">
                  <a:srgbClr val="000000">
                    <a:alpha val="43137"/>
                  </a:srgbClr>
                </a:outerShdw>
              </a:effectLst>
            </a:endParaRPr>
          </a:p>
        </p:txBody>
      </p:sp>
      <p:sp>
        <p:nvSpPr>
          <p:cNvPr id="22" name="Hexagon 21"/>
          <p:cNvSpPr/>
          <p:nvPr/>
        </p:nvSpPr>
        <p:spPr>
          <a:xfrm rot="16200000">
            <a:off x="335531" y="194923"/>
            <a:ext cx="1392535" cy="1303717"/>
          </a:xfrm>
          <a:prstGeom prst="hexagon">
            <a:avLst/>
          </a:prstGeom>
          <a:noFill/>
          <a:ln>
            <a:solidFill>
              <a:schemeClr val="accent1">
                <a:lumMod val="20000"/>
                <a:lumOff val="80000"/>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Hexagon 22"/>
          <p:cNvSpPr/>
          <p:nvPr/>
        </p:nvSpPr>
        <p:spPr>
          <a:xfrm rot="16200000">
            <a:off x="1783074" y="941955"/>
            <a:ext cx="641489" cy="560699"/>
          </a:xfrm>
          <a:prstGeom prst="hexagon">
            <a:avLst/>
          </a:prstGeom>
          <a:noFill/>
          <a:ln>
            <a:solidFill>
              <a:schemeClr val="accent1">
                <a:lumMod val="20000"/>
                <a:lumOff val="80000"/>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Hexagon 23"/>
          <p:cNvSpPr/>
          <p:nvPr/>
        </p:nvSpPr>
        <p:spPr>
          <a:xfrm rot="16200000">
            <a:off x="3780022" y="5202421"/>
            <a:ext cx="1702638" cy="1216632"/>
          </a:xfrm>
          <a:prstGeom prst="hexagon">
            <a:avLst/>
          </a:prstGeom>
          <a:noFill/>
          <a:ln>
            <a:solidFill>
              <a:schemeClr val="accent1">
                <a:lumMod val="20000"/>
                <a:lumOff val="80000"/>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Hexagon 24"/>
          <p:cNvSpPr/>
          <p:nvPr/>
        </p:nvSpPr>
        <p:spPr>
          <a:xfrm rot="16200000">
            <a:off x="3256916" y="5851131"/>
            <a:ext cx="641489" cy="560699"/>
          </a:xfrm>
          <a:prstGeom prst="hexagon">
            <a:avLst/>
          </a:prstGeom>
          <a:noFill/>
          <a:ln>
            <a:solidFill>
              <a:schemeClr val="accent1">
                <a:lumMod val="20000"/>
                <a:lumOff val="80000"/>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1"/>
          <a:stretch>
            <a:fillRect/>
          </a:stretch>
        </p:blipFill>
        <p:spPr>
          <a:xfrm>
            <a:off x="0" y="0"/>
            <a:ext cx="12192000" cy="6857352"/>
          </a:xfrm>
          <a:prstGeom prst="rect">
            <a:avLst/>
          </a:prstGeom>
        </p:spPr>
      </p:pic>
      <p:pic>
        <p:nvPicPr>
          <p:cNvPr id="3" name="Picture 2"/>
          <p:cNvPicPr>
            <a:picLocks noChangeAspect="1"/>
          </p:cNvPicPr>
          <p:nvPr/>
        </p:nvPicPr>
        <p:blipFill>
          <a:blip r:embed="rId2"/>
          <a:stretch>
            <a:fillRect/>
          </a:stretch>
        </p:blipFill>
        <p:spPr>
          <a:xfrm>
            <a:off x="9733809" y="5225438"/>
            <a:ext cx="2018804" cy="1140493"/>
          </a:xfrm>
          <a:prstGeom prst="rect">
            <a:avLst/>
          </a:prstGeom>
        </p:spPr>
      </p:pic>
      <p:pic>
        <p:nvPicPr>
          <p:cNvPr id="4" name="Picture 3"/>
          <p:cNvPicPr>
            <a:picLocks noChangeAspect="1"/>
          </p:cNvPicPr>
          <p:nvPr/>
        </p:nvPicPr>
        <p:blipFill>
          <a:blip r:embed="rId3"/>
          <a:stretch>
            <a:fillRect/>
          </a:stretch>
        </p:blipFill>
        <p:spPr>
          <a:xfrm>
            <a:off x="7352148" y="5225438"/>
            <a:ext cx="2274430" cy="1199209"/>
          </a:xfrm>
          <a:prstGeom prst="rect">
            <a:avLst/>
          </a:prstGeom>
        </p:spPr>
      </p:pic>
      <p:sp>
        <p:nvSpPr>
          <p:cNvPr id="7" name="Rectangle 6"/>
          <p:cNvSpPr/>
          <p:nvPr/>
        </p:nvSpPr>
        <p:spPr>
          <a:xfrm>
            <a:off x="0" y="-101600"/>
            <a:ext cx="6096000" cy="6857352"/>
          </a:xfrm>
          <a:prstGeom prst="rect">
            <a:avLst/>
          </a:prstGeom>
          <a:gradFill flip="none" rotWithShape="1">
            <a:gsLst>
              <a:gs pos="100000">
                <a:srgbClr val="9FE1F9">
                  <a:alpha val="0"/>
                </a:srgbClr>
              </a:gs>
              <a:gs pos="0">
                <a:srgbClr val="00B0F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1241630" y="405924"/>
            <a:ext cx="5994399" cy="820674"/>
          </a:xfrm>
          <a:prstGeom prst="rect">
            <a:avLst/>
          </a:prstGeom>
          <a:noFill/>
        </p:spPr>
        <p:txBody>
          <a:bodyPr wrap="square" rtlCol="0">
            <a:spAutoFit/>
          </a:bodyPr>
          <a:lstStyle/>
          <a:p>
            <a:pPr marL="0" marR="0" algn="just">
              <a:lnSpc>
                <a:spcPct val="150000"/>
              </a:lnSpc>
            </a:pPr>
            <a:r>
              <a:rPr lang="en-US" sz="3600" u="sng" dirty="0">
                <a:solidFill>
                  <a:schemeClr val="bg1"/>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CONTENTS</a:t>
            </a:r>
            <a:endParaRPr lang="en-US" sz="1600" u="sng" dirty="0">
              <a:solidFill>
                <a:schemeClr val="bg1"/>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p:txBody>
      </p:sp>
      <p:sp>
        <p:nvSpPr>
          <p:cNvPr id="12" name="TextBox 11"/>
          <p:cNvSpPr txBox="1"/>
          <p:nvPr/>
        </p:nvSpPr>
        <p:spPr>
          <a:xfrm>
            <a:off x="669176" y="1632522"/>
            <a:ext cx="4664169" cy="4031873"/>
          </a:xfrm>
          <a:prstGeom prst="rect">
            <a:avLst/>
          </a:prstGeom>
          <a:noFill/>
        </p:spPr>
        <p:txBody>
          <a:bodyPr wrap="square" rtlCol="0">
            <a:spAutoFit/>
          </a:bodyPr>
          <a:lstStyle/>
          <a:p>
            <a:r>
              <a:rPr lang="en-US" sz="2400" b="1" dirty="0">
                <a:solidFill>
                  <a:schemeClr val="bg1"/>
                </a:solidFill>
                <a:effectLst>
                  <a:outerShdw blurRad="38100" dist="38100" dir="2700000" algn="tl">
                    <a:srgbClr val="000000">
                      <a:alpha val="43137"/>
                    </a:srgbClr>
                  </a:outerShdw>
                </a:effectLst>
              </a:rPr>
              <a:t>TURKANA COUNTY EDUCATION BOARD AND PARTNERS JOINT WORKSHOP.</a:t>
            </a:r>
            <a:endParaRPr lang="en-US" sz="2400" b="1" dirty="0">
              <a:solidFill>
                <a:schemeClr val="bg1"/>
              </a:solidFill>
              <a:effectLst>
                <a:outerShdw blurRad="38100" dist="38100" dir="2700000" algn="tl">
                  <a:srgbClr val="000000">
                    <a:alpha val="43137"/>
                  </a:srgbClr>
                </a:outerShdw>
              </a:effectLst>
            </a:endParaRPr>
          </a:p>
          <a:p>
            <a:endParaRPr lang="en-US" sz="2400" b="1" dirty="0">
              <a:solidFill>
                <a:schemeClr val="bg1"/>
              </a:solidFill>
              <a:effectLst>
                <a:outerShdw blurRad="38100" dist="38100" dir="2700000" algn="tl">
                  <a:srgbClr val="000000">
                    <a:alpha val="43137"/>
                  </a:srgbClr>
                </a:outerShdw>
              </a:effectLst>
            </a:endParaRPr>
          </a:p>
          <a:p>
            <a:r>
              <a:rPr lang="en-US" sz="2400" b="1" dirty="0">
                <a:solidFill>
                  <a:schemeClr val="bg1"/>
                </a:solidFill>
                <a:effectLst>
                  <a:outerShdw blurRad="38100" dist="38100" dir="2700000" algn="tl">
                    <a:srgbClr val="000000">
                      <a:alpha val="43137"/>
                    </a:srgbClr>
                  </a:outerShdw>
                </a:effectLst>
              </a:rPr>
              <a:t>INAUGURAL ELIMU YETU COALITION BOARD MEETING AND LEADERSHIP TRANSITION </a:t>
            </a:r>
            <a:endParaRPr lang="en-US" sz="2400" b="1" dirty="0">
              <a:solidFill>
                <a:schemeClr val="bg1"/>
              </a:solidFill>
              <a:effectLst>
                <a:outerShdw blurRad="38100" dist="38100" dir="2700000" algn="tl">
                  <a:srgbClr val="000000">
                    <a:alpha val="43137"/>
                  </a:srgbClr>
                </a:outerShdw>
              </a:effectLst>
            </a:endParaRPr>
          </a:p>
          <a:p>
            <a:endParaRPr lang="en-US" sz="2400" b="1" dirty="0">
              <a:solidFill>
                <a:schemeClr val="bg1"/>
              </a:solidFill>
              <a:effectLst>
                <a:outerShdw blurRad="38100" dist="38100" dir="2700000" algn="tl">
                  <a:srgbClr val="000000">
                    <a:alpha val="43137"/>
                  </a:srgbClr>
                </a:outerShdw>
              </a:effectLst>
            </a:endParaRPr>
          </a:p>
          <a:p>
            <a:r>
              <a:rPr lang="en-US" sz="2400" b="1" dirty="0">
                <a:solidFill>
                  <a:schemeClr val="bg1"/>
                </a:solidFill>
                <a:effectLst>
                  <a:outerShdw blurRad="38100" dist="38100" dir="2700000" algn="tl">
                    <a:srgbClr val="000000">
                      <a:alpha val="43137"/>
                    </a:srgbClr>
                  </a:outerShdw>
                </a:effectLst>
              </a:rPr>
              <a:t>ADVANCING TEACHER EDUCATION REFORM IN KENYA</a:t>
            </a:r>
            <a:endParaRPr lang="en-US" sz="2400" b="1" dirty="0">
              <a:solidFill>
                <a:schemeClr val="bg1"/>
              </a:solidFill>
              <a:effectLst>
                <a:outerShdw blurRad="38100" dist="38100" dir="2700000" algn="tl">
                  <a:srgbClr val="000000">
                    <a:alpha val="43137"/>
                  </a:srgbClr>
                </a:outerShdw>
              </a:effectLst>
            </a:endParaRPr>
          </a:p>
          <a:p>
            <a:endParaRPr lang="en-US" sz="1600" b="1" dirty="0">
              <a:effectLst>
                <a:outerShdw blurRad="38100" dist="38100" dir="2700000" algn="tl">
                  <a:srgbClr val="000000">
                    <a:alpha val="43137"/>
                  </a:srgbClr>
                </a:outerShdw>
              </a:effectLst>
            </a:endParaRPr>
          </a:p>
        </p:txBody>
      </p:sp>
      <p:pic>
        <p:nvPicPr>
          <p:cNvPr id="14" name="Graphic 13" descr="Back with solid fill"/>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332" y="1711500"/>
            <a:ext cx="669176" cy="669176"/>
          </a:xfrm>
          <a:prstGeom prst="rect">
            <a:avLst/>
          </a:prstGeom>
        </p:spPr>
      </p:pic>
      <p:pic>
        <p:nvPicPr>
          <p:cNvPr id="20" name="Graphic 19" descr="Back with solid fill"/>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332" y="3250159"/>
            <a:ext cx="669176" cy="669176"/>
          </a:xfrm>
          <a:prstGeom prst="rect">
            <a:avLst/>
          </a:prstGeom>
        </p:spPr>
      </p:pic>
      <p:pic>
        <p:nvPicPr>
          <p:cNvPr id="22" name="Graphic 21" descr="Back with solid fill"/>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331" y="4920206"/>
            <a:ext cx="669177" cy="669177"/>
          </a:xfrm>
          <a:prstGeom prst="rect">
            <a:avLst/>
          </a:prstGeom>
        </p:spPr>
      </p:pic>
    </p:spTree>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1"/>
          <a:stretch>
            <a:fillRect/>
          </a:stretch>
        </p:blipFill>
        <p:spPr>
          <a:xfrm>
            <a:off x="12457927" y="5015995"/>
            <a:ext cx="2018804" cy="1140493"/>
          </a:xfrm>
          <a:prstGeom prst="rect">
            <a:avLst/>
          </a:prstGeom>
        </p:spPr>
      </p:pic>
      <p:sp>
        <p:nvSpPr>
          <p:cNvPr id="7" name="Rectangle 6"/>
          <p:cNvSpPr/>
          <p:nvPr/>
        </p:nvSpPr>
        <p:spPr>
          <a:xfrm>
            <a:off x="0" y="0"/>
            <a:ext cx="6096000" cy="6857352"/>
          </a:xfrm>
          <a:prstGeom prst="rect">
            <a:avLst/>
          </a:prstGeom>
          <a:gradFill flip="none" rotWithShape="1">
            <a:gsLst>
              <a:gs pos="100000">
                <a:srgbClr val="9FE1F9">
                  <a:alpha val="0"/>
                </a:srgbClr>
              </a:gs>
              <a:gs pos="0">
                <a:srgbClr val="00B0F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522514" y="478973"/>
            <a:ext cx="5747657" cy="1606722"/>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1000"/>
              </a:spcAft>
              <a:buClrTx/>
              <a:buSzTx/>
              <a:buFontTx/>
              <a:buNone/>
              <a:defRPr/>
            </a:pPr>
            <a:r>
              <a:rPr kumimoji="0" lang="en-US" sz="28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Times New Roman" panose="02020603050405020304" pitchFamily="18" charset="0"/>
                <a:ea typeface="幼圆"/>
                <a:cs typeface="Times New Roman" panose="02020603050405020304" pitchFamily="18" charset="0"/>
              </a:rPr>
              <a:t>“TURKANA COUNTY EDUCATION BOARD AND PARTNERS JOINT WORKSHOP.”</a:t>
            </a:r>
            <a:endParaRPr kumimoji="0" lang="en-US" sz="2800" b="0"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orbel" panose="020B0503020204020204" pitchFamily="34" charset="0"/>
              <a:ea typeface="幼圆"/>
              <a:cs typeface="Times New Roman" panose="02020603050405020304" pitchFamily="18" charset="0"/>
            </a:endParaRPr>
          </a:p>
        </p:txBody>
      </p:sp>
      <p:sp>
        <p:nvSpPr>
          <p:cNvPr id="8" name="TextBox 7"/>
          <p:cNvSpPr txBox="1"/>
          <p:nvPr/>
        </p:nvSpPr>
        <p:spPr>
          <a:xfrm>
            <a:off x="489500" y="2415330"/>
            <a:ext cx="5570818" cy="409302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en-US" sz="1600" b="0" i="0" u="none" strike="noStrike" kern="1200" cap="none" spc="0" normalizeH="0" baseline="0" noProof="0" dirty="0">
                <a:ln>
                  <a:noFill/>
                </a:ln>
                <a:solidFill>
                  <a:schemeClr val="tx1">
                    <a:lumMod val="95000"/>
                    <a:lumOff val="5000"/>
                  </a:scheme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From 3rd to 5th February 2026, </a:t>
            </a:r>
            <a:r>
              <a:rPr kumimoji="0" lang="en-US" sz="1600" b="0" i="0" u="none" strike="noStrike" kern="1200" cap="none" spc="0" normalizeH="0" baseline="0" noProof="0" dirty="0" err="1">
                <a:ln>
                  <a:noFill/>
                </a:ln>
                <a:solidFill>
                  <a:schemeClr val="tx1">
                    <a:lumMod val="95000"/>
                    <a:lumOff val="5000"/>
                  </a:scheme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Elimu</a:t>
            </a:r>
            <a:r>
              <a:rPr kumimoji="0" lang="en-US" sz="1600" b="0" i="0" u="none" strike="noStrike" kern="1200" cap="none" spc="0" normalizeH="0" baseline="0" noProof="0" dirty="0">
                <a:ln>
                  <a:noFill/>
                </a:ln>
                <a:solidFill>
                  <a:schemeClr val="tx1">
                    <a:lumMod val="95000"/>
                    <a:lumOff val="5000"/>
                  </a:scheme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 </a:t>
            </a:r>
            <a:r>
              <a:rPr kumimoji="0" lang="en-US" sz="1600" b="0" i="0" u="none" strike="noStrike" kern="1200" cap="none" spc="0" normalizeH="0" baseline="0" noProof="0" dirty="0" err="1">
                <a:ln>
                  <a:noFill/>
                </a:ln>
                <a:solidFill>
                  <a:schemeClr val="tx1">
                    <a:lumMod val="95000"/>
                    <a:lumOff val="5000"/>
                  </a:scheme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Yetu</a:t>
            </a:r>
            <a:r>
              <a:rPr kumimoji="0" lang="en-US" sz="1600" b="0" i="0" u="none" strike="noStrike" kern="1200" cap="none" spc="0" normalizeH="0" baseline="0" noProof="0" dirty="0">
                <a:ln>
                  <a:noFill/>
                </a:ln>
                <a:solidFill>
                  <a:schemeClr val="tx1">
                    <a:lumMod val="95000"/>
                    <a:lumOff val="5000"/>
                  </a:scheme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 Coalition attended a joint workshop of the Turkana County Education Board (CEB) and its partners which was convened to strengthen inclusive education governance and coordination. The meeting focused on enhancing the CEB’s role in supporting inclusive education, deepening understanding of refugee education integration frameworks, and reviewing progress while identifying gaps in service delivery within refugee-hosting contexts. The workshop further highlighted the importance of data-driven approaches to inform policy and decision-making, especially in addressing the needs of both host and refugee communities. </a:t>
            </a:r>
            <a:endParaRPr kumimoji="0" lang="en-US" sz="1600" b="0" i="0" u="none" strike="noStrike" kern="1200" cap="none" spc="0" normalizeH="0" baseline="0" noProof="0" dirty="0">
              <a:ln>
                <a:noFill/>
              </a:ln>
              <a:solidFill>
                <a:schemeClr val="tx1">
                  <a:lumMod val="95000"/>
                  <a:lumOff val="5000"/>
                </a:schemeClr>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p:cNvPicPr>
            <a:picLocks noChangeAspect="1"/>
          </p:cNvPicPr>
          <p:nvPr/>
        </p:nvPicPr>
        <p:blipFill>
          <a:blip r:embed="rId2"/>
          <a:stretch>
            <a:fillRect/>
          </a:stretch>
        </p:blipFill>
        <p:spPr>
          <a:xfrm>
            <a:off x="6299090" y="1333041"/>
            <a:ext cx="5880462" cy="4142343"/>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1" y="0"/>
            <a:ext cx="12192000" cy="6858000"/>
          </a:xfrm>
          <a:prstGeom prst="rect">
            <a:avLst/>
          </a:prstGeom>
        </p:spPr>
      </p:pic>
      <p:pic>
        <p:nvPicPr>
          <p:cNvPr id="5" name="Picture 4"/>
          <p:cNvPicPr>
            <a:picLocks noChangeAspect="1"/>
          </p:cNvPicPr>
          <p:nvPr/>
        </p:nvPicPr>
        <p:blipFill>
          <a:blip r:embed="rId1">
            <a:extLst>
              <a:ext uri="{28A0092B-C50C-407E-A947-70E740481C1C}">
                <a14:useLocalDpi xmlns:a14="http://schemas.microsoft.com/office/drawing/2010/main" val="0"/>
              </a:ext>
            </a:extLst>
          </a:blip>
          <a:srcRect t="36" b="36"/>
          <a:stretch>
            <a:fillRect/>
          </a:stretch>
        </p:blipFill>
        <p:spPr>
          <a:xfrm>
            <a:off x="0" y="0"/>
            <a:ext cx="12192000" cy="6853037"/>
          </a:xfrm>
          <a:prstGeom prst="rect">
            <a:avLst/>
          </a:prstGeom>
        </p:spPr>
      </p:pic>
      <p:sp>
        <p:nvSpPr>
          <p:cNvPr id="7" name="Rectangle 6"/>
          <p:cNvSpPr/>
          <p:nvPr/>
        </p:nvSpPr>
        <p:spPr>
          <a:xfrm>
            <a:off x="-74681" y="-4963"/>
            <a:ext cx="6096000" cy="6857352"/>
          </a:xfrm>
          <a:prstGeom prst="rect">
            <a:avLst/>
          </a:prstGeom>
          <a:gradFill flip="none" rotWithShape="1">
            <a:gsLst>
              <a:gs pos="100000">
                <a:srgbClr val="9FE1F9">
                  <a:alpha val="0"/>
                </a:srgbClr>
              </a:gs>
              <a:gs pos="0">
                <a:srgbClr val="00B0F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cs typeface="Arial" panose="020B0604020202020204" pitchFamily="34" charset="0"/>
            </a:endParaRPr>
          </a:p>
        </p:txBody>
      </p:sp>
      <p:sp>
        <p:nvSpPr>
          <p:cNvPr id="8" name="TextBox 7"/>
          <p:cNvSpPr txBox="1"/>
          <p:nvPr/>
        </p:nvSpPr>
        <p:spPr>
          <a:xfrm>
            <a:off x="393997" y="588544"/>
            <a:ext cx="609600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400" b="1" i="0" u="none" strike="noStrike" kern="1200" cap="none" spc="0" normalizeH="0" baseline="0" noProof="0" dirty="0">
                <a:ln>
                  <a:noFill/>
                </a:ln>
                <a:solidFill>
                  <a:schemeClr val="accent4">
                    <a:lumMod val="20000"/>
                    <a:lumOff val="80000"/>
                  </a:schemeClr>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a:t>
            </a:r>
            <a:r>
              <a:rPr kumimoji="0" lang="en-US" sz="2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INAUGURAL ELIMU YETU COALITION BOARD MEETING AND LEADERSHIP TRANSITION</a:t>
            </a:r>
            <a:r>
              <a:rPr kumimoji="0" lang="en-US" sz="2400" b="1" i="0" u="none" strike="noStrike" kern="1200" cap="none" spc="0" normalizeH="0" baseline="0" noProof="0" dirty="0">
                <a:ln>
                  <a:noFill/>
                </a:ln>
                <a:solidFill>
                  <a:schemeClr val="accent4">
                    <a:lumMod val="20000"/>
                    <a:lumOff val="80000"/>
                  </a:schemeClr>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 </a:t>
            </a:r>
            <a:endParaRPr kumimoji="0" lang="en-US" sz="2400" b="1" i="0" u="none" strike="noStrike" kern="1200" cap="none" spc="0" normalizeH="0" baseline="0" noProof="0" dirty="0">
              <a:ln>
                <a:noFill/>
              </a:ln>
              <a:solidFill>
                <a:schemeClr val="accent4">
                  <a:lumMod val="20000"/>
                  <a:lumOff val="80000"/>
                </a:schemeClr>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endParaRPr>
          </a:p>
        </p:txBody>
      </p:sp>
      <p:sp>
        <p:nvSpPr>
          <p:cNvPr id="9" name="TextBox 8"/>
          <p:cNvSpPr txBox="1"/>
          <p:nvPr/>
        </p:nvSpPr>
        <p:spPr>
          <a:xfrm>
            <a:off x="182528" y="2363706"/>
            <a:ext cx="5494669" cy="3029676"/>
          </a:xfrm>
          <a:prstGeom prst="rect">
            <a:avLst/>
          </a:prstGeom>
          <a:noFill/>
        </p:spPr>
        <p:txBody>
          <a:bodyPr wrap="square" rtlCol="0">
            <a:spAutoFit/>
          </a:bodyPr>
          <a:lstStyle/>
          <a:p>
            <a:pPr marL="0" marR="0" algn="just">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 5–6 February 2026,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Elimu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Yetu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Coalition convened its inaugural Board Meeting, marking the official transition between outgoing and incoming Trustees.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The transition reinforced continuity in governance and renewed commitment toward accountability, strategic leadership, and effective implementation of the coalition’s mission.</a:t>
            </a:r>
            <a:endParaRPr lang="en-US" sz="1600" dirty="0">
              <a:effectLst/>
              <a:latin typeface="Corbel" panose="020B0503020204020204" pitchFamily="34" charset="0"/>
              <a:ea typeface="幼圆"/>
              <a:cs typeface="Times New Roman" panose="02020603050405020304" pitchFamily="18" charset="0"/>
            </a:endParaRPr>
          </a:p>
        </p:txBody>
      </p:sp>
      <p:sp>
        <p:nvSpPr>
          <p:cNvPr id="13" name="Hexagon 12"/>
          <p:cNvSpPr/>
          <p:nvPr/>
        </p:nvSpPr>
        <p:spPr>
          <a:xfrm rot="16200000">
            <a:off x="7638300" y="243447"/>
            <a:ext cx="3194579" cy="3165949"/>
          </a:xfrm>
          <a:prstGeom prst="hexagon">
            <a:avLst/>
          </a:prstGeom>
          <a:blipFill dpi="0" rotWithShape="0">
            <a:blip r:embed="rId2"/>
            <a:srcRect/>
            <a:stretch>
              <a:fillRect/>
            </a:stretch>
          </a:blipFill>
          <a:ln>
            <a:noFill/>
          </a:ln>
          <a:effectLst>
            <a:innerShdw blurRad="1397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Hexagon 13"/>
          <p:cNvSpPr/>
          <p:nvPr/>
        </p:nvSpPr>
        <p:spPr>
          <a:xfrm rot="16200000">
            <a:off x="9236202" y="2867366"/>
            <a:ext cx="2846708" cy="2699832"/>
          </a:xfrm>
          <a:prstGeom prst="hexagon">
            <a:avLst/>
          </a:prstGeom>
          <a:blipFill dpi="0" rotWithShape="0">
            <a:blip r:embed="rId3"/>
            <a:srcRect/>
            <a:stretch>
              <a:fillRect/>
            </a:stretch>
          </a:blipFill>
          <a:ln>
            <a:noFill/>
          </a:ln>
          <a:effectLst>
            <a:innerShdw blurRad="1397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Hexagon 14"/>
          <p:cNvSpPr/>
          <p:nvPr/>
        </p:nvSpPr>
        <p:spPr>
          <a:xfrm rot="16200000">
            <a:off x="5966079" y="2847926"/>
            <a:ext cx="3194577" cy="3086583"/>
          </a:xfrm>
          <a:prstGeom prst="hexagon">
            <a:avLst/>
          </a:prstGeom>
          <a:blipFill dpi="0" rotWithShape="0">
            <a:blip r:embed="rId4"/>
            <a:srcRect/>
            <a:stretch>
              <a:fillRect/>
            </a:stretch>
          </a:blipFill>
          <a:ln>
            <a:noFill/>
          </a:ln>
          <a:effectLst>
            <a:innerShdw blurRad="1397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2" y="-14889"/>
            <a:ext cx="12191999" cy="6848074"/>
          </a:xfrm>
          <a:prstGeom prst="rect">
            <a:avLst/>
          </a:prstGeom>
        </p:spPr>
      </p:pic>
      <p:sp>
        <p:nvSpPr>
          <p:cNvPr id="7" name="Rectangle 6"/>
          <p:cNvSpPr/>
          <p:nvPr/>
        </p:nvSpPr>
        <p:spPr>
          <a:xfrm>
            <a:off x="0" y="-4315"/>
            <a:ext cx="6096000" cy="6857352"/>
          </a:xfrm>
          <a:prstGeom prst="rect">
            <a:avLst/>
          </a:prstGeom>
          <a:gradFill flip="none" rotWithShape="1">
            <a:gsLst>
              <a:gs pos="100000">
                <a:srgbClr val="9FE1F9">
                  <a:alpha val="0"/>
                </a:srgbClr>
              </a:gs>
              <a:gs pos="0">
                <a:srgbClr val="00B0F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16114" y="537029"/>
            <a:ext cx="5979886" cy="947247"/>
          </a:xfrm>
          <a:prstGeom prst="rect">
            <a:avLst/>
          </a:prstGeom>
          <a:noFill/>
        </p:spPr>
        <p:txBody>
          <a:bodyPr wrap="square" rtlCol="0">
            <a:spAutoFit/>
          </a:bodyPr>
          <a:lstStyle/>
          <a:p>
            <a:pPr marL="0" marR="0">
              <a:lnSpc>
                <a:spcPct val="120000"/>
              </a:lnSpc>
              <a:spcBef>
                <a:spcPts val="0"/>
              </a:spcBef>
              <a:spcAft>
                <a:spcPts val="1000"/>
              </a:spcAft>
            </a:pPr>
            <a:r>
              <a:rPr lang="en-US" sz="2400" b="1" dirty="0">
                <a:solidFill>
                  <a:schemeClr val="accent4">
                    <a:lumMod val="40000"/>
                    <a:lumOff val="60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a:t>
            </a:r>
            <a:r>
              <a:rPr lang="en-US" sz="2400" b="1" dirty="0">
                <a:solidFill>
                  <a:schemeClr val="bg1"/>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 ADVANCING TEACHER EDUCATION REFORM IN KENYA </a:t>
            </a:r>
            <a:r>
              <a:rPr lang="en-US" sz="2400" b="1" dirty="0">
                <a:solidFill>
                  <a:schemeClr val="accent4">
                    <a:lumMod val="40000"/>
                    <a:lumOff val="60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rPr>
              <a:t>”</a:t>
            </a:r>
            <a:endParaRPr lang="en-US" dirty="0">
              <a:solidFill>
                <a:schemeClr val="accent4">
                  <a:lumMod val="40000"/>
                  <a:lumOff val="60000"/>
                </a:schemeClr>
              </a:solidFill>
              <a:effectLst>
                <a:outerShdw blurRad="38100" dist="38100" dir="2700000" algn="tl">
                  <a:srgbClr val="000000">
                    <a:alpha val="43137"/>
                  </a:srgbClr>
                </a:outerShdw>
              </a:effectLst>
              <a:latin typeface="Arial" panose="020B0604020202020204" pitchFamily="34" charset="0"/>
              <a:ea typeface="幼圆"/>
              <a:cs typeface="Arial" panose="020B0604020202020204" pitchFamily="34" charset="0"/>
            </a:endParaRPr>
          </a:p>
        </p:txBody>
      </p:sp>
      <p:sp>
        <p:nvSpPr>
          <p:cNvPr id="8" name="TextBox 7"/>
          <p:cNvSpPr txBox="1"/>
          <p:nvPr/>
        </p:nvSpPr>
        <p:spPr>
          <a:xfrm>
            <a:off x="319313" y="2235200"/>
            <a:ext cx="5544458" cy="2932213"/>
          </a:xfrm>
          <a:prstGeom prst="rect">
            <a:avLst/>
          </a:prstGeom>
          <a:noFill/>
        </p:spPr>
        <p:txBody>
          <a:bodyPr wrap="square" rtlCol="0">
            <a:spAutoFit/>
          </a:bodyPr>
          <a:lstStyle/>
          <a:p>
            <a:pPr marL="0" marR="0" algn="just">
              <a:lnSpc>
                <a:spcPct val="115000"/>
              </a:lnSpc>
            </a:pPr>
            <a:r>
              <a:rPr lang="en-US" dirty="0">
                <a:effectLst/>
                <a:latin typeface="Arial" panose="020B0604020202020204" pitchFamily="34" charset="0"/>
                <a:ea typeface="Times New Roman" panose="02020603050405020304" pitchFamily="18" charset="0"/>
                <a:cs typeface="Arial" panose="020B0604020202020204" pitchFamily="34" charset="0"/>
              </a:rPr>
              <a:t>From 9–13 February 2026, the Ministry of Education, in partnership with Save the Children, convened a workshop to review the draft Teacher </a:t>
            </a:r>
            <a:r>
              <a:rPr lang="en-US"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rPr>
              <a:t>Education</a:t>
            </a:r>
            <a:r>
              <a:rPr lang="en-US" dirty="0">
                <a:effectLst/>
                <a:latin typeface="Arial" panose="020B0604020202020204" pitchFamily="34" charset="0"/>
                <a:ea typeface="Times New Roman" panose="02020603050405020304" pitchFamily="18" charset="0"/>
                <a:cs typeface="Arial" panose="020B0604020202020204" pitchFamily="34" charset="0"/>
              </a:rPr>
              <a:t> and Training Policy.</a:t>
            </a:r>
            <a:endParaRPr lang="en-US" dirty="0">
              <a:effectLst/>
              <a:latin typeface="Arial" panose="020B0604020202020204" pitchFamily="34" charset="0"/>
              <a:ea typeface="Times New Roman" panose="02020603050405020304" pitchFamily="18" charset="0"/>
              <a:cs typeface="Arial" panose="020B0604020202020204" pitchFamily="34" charset="0"/>
            </a:endParaRPr>
          </a:p>
          <a:p>
            <a:pPr marL="0" marR="0" algn="just">
              <a:lnSpc>
                <a:spcPct val="115000"/>
              </a:lnSpc>
            </a:pPr>
            <a:endParaRPr lang="en-US" dirty="0">
              <a:effectLst/>
              <a:latin typeface="Arial" panose="020B0604020202020204" pitchFamily="34" charset="0"/>
              <a:ea typeface="Times New Roman" panose="02020603050405020304" pitchFamily="18" charset="0"/>
              <a:cs typeface="Arial" panose="020B0604020202020204" pitchFamily="34" charset="0"/>
            </a:endParaRPr>
          </a:p>
          <a:p>
            <a:pPr marL="0" marR="0" algn="just">
              <a:lnSpc>
                <a:spcPct val="115000"/>
              </a:lnSpc>
            </a:pPr>
            <a:r>
              <a:rPr lang="en-US" dirty="0">
                <a:effectLst/>
                <a:latin typeface="Arial" panose="020B0604020202020204" pitchFamily="34" charset="0"/>
                <a:ea typeface="Times New Roman" panose="02020603050405020304" pitchFamily="18" charset="0"/>
                <a:cs typeface="Arial" panose="020B0604020202020204" pitchFamily="34" charset="0"/>
              </a:rPr>
              <a:t>Key recommendations included establishing a dedicated in-service teacher training institution to strengthen continuous professional development and improve teacher preparedness.</a:t>
            </a:r>
            <a:endParaRPr lang="en-US"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6334719" y="537028"/>
            <a:ext cx="5857278" cy="6311045"/>
          </a:xfrm>
          <a:prstGeom prst="rect">
            <a:avLst/>
          </a:prstGeom>
          <a:effectLst>
            <a:softEdge rad="63500"/>
          </a:effectLst>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0" y="1821099"/>
            <a:ext cx="8824685" cy="923330"/>
          </a:xfrm>
          <a:prstGeom prst="rect">
            <a:avLst/>
          </a:prstGeom>
          <a:noFill/>
        </p:spPr>
        <p:txBody>
          <a:bodyPr wrap="square" rtlCol="0">
            <a:spAutoFit/>
          </a:bodyPr>
          <a:lstStyle/>
          <a:p>
            <a:r>
              <a:rPr lang="en-US" sz="5400" b="1" dirty="0">
                <a:solidFill>
                  <a:schemeClr val="bg1"/>
                </a:solidFill>
                <a:effectLst>
                  <a:outerShdw blurRad="38100" dist="38100" dir="2700000" algn="tl">
                    <a:srgbClr val="000000">
                      <a:alpha val="43137"/>
                    </a:srgbClr>
                  </a:outerShdw>
                </a:effectLst>
              </a:rPr>
              <a:t>MARCH 2026</a:t>
            </a:r>
            <a:endParaRPr lang="en-US" sz="5400" b="1" dirty="0">
              <a:solidFill>
                <a:schemeClr val="bg1"/>
              </a:solidFill>
              <a:effectLst>
                <a:outerShdw blurRad="38100" dist="38100" dir="2700000" algn="tl">
                  <a:srgbClr val="000000">
                    <a:alpha val="43137"/>
                  </a:srgbClr>
                </a:outerShdw>
              </a:effectLst>
            </a:endParaRPr>
          </a:p>
        </p:txBody>
      </p:sp>
      <p:sp>
        <p:nvSpPr>
          <p:cNvPr id="5" name="Freeform: Shape 4"/>
          <p:cNvSpPr/>
          <p:nvPr/>
        </p:nvSpPr>
        <p:spPr>
          <a:xfrm>
            <a:off x="2" y="0"/>
            <a:ext cx="7275345" cy="5488858"/>
          </a:xfrm>
          <a:custGeom>
            <a:avLst/>
            <a:gdLst>
              <a:gd name="connsiteX0" fmla="*/ 0 w 7275345"/>
              <a:gd name="connsiteY0" fmla="*/ 0 h 5488858"/>
              <a:gd name="connsiteX1" fmla="*/ 7275345 w 7275345"/>
              <a:gd name="connsiteY1" fmla="*/ 0 h 5488858"/>
              <a:gd name="connsiteX2" fmla="*/ 7244537 w 7275345"/>
              <a:gd name="connsiteY2" fmla="*/ 64512 h 5488858"/>
              <a:gd name="connsiteX3" fmla="*/ 7209809 w 7275345"/>
              <a:gd name="connsiteY3" fmla="*/ 222564 h 5488858"/>
              <a:gd name="connsiteX4" fmla="*/ 6917452 w 7275345"/>
              <a:gd name="connsiteY4" fmla="*/ 1125884 h 5488858"/>
              <a:gd name="connsiteX5" fmla="*/ 5243042 w 7275345"/>
              <a:gd name="connsiteY5" fmla="*/ 1351714 h 5488858"/>
              <a:gd name="connsiteX6" fmla="*/ 4259656 w 7275345"/>
              <a:gd name="connsiteY6" fmla="*/ 3057986 h 5488858"/>
              <a:gd name="connsiteX7" fmla="*/ 2266311 w 7275345"/>
              <a:gd name="connsiteY7" fmla="*/ 3886029 h 5488858"/>
              <a:gd name="connsiteX8" fmla="*/ 1920797 w 7275345"/>
              <a:gd name="connsiteY8" fmla="*/ 4839533 h 5488858"/>
              <a:gd name="connsiteX9" fmla="*/ 512166 w 7275345"/>
              <a:gd name="connsiteY9" fmla="*/ 5215917 h 5488858"/>
              <a:gd name="connsiteX10" fmla="*/ 591899 w 7275345"/>
              <a:gd name="connsiteY10" fmla="*/ 5215917 h 5488858"/>
              <a:gd name="connsiteX11" fmla="*/ 538743 w 7275345"/>
              <a:gd name="connsiteY11" fmla="*/ 5291193 h 5488858"/>
              <a:gd name="connsiteX12" fmla="*/ 122593 w 7275345"/>
              <a:gd name="connsiteY12" fmla="*/ 5435737 h 5488858"/>
              <a:gd name="connsiteX13" fmla="*/ 0 w 7275345"/>
              <a:gd name="connsiteY13" fmla="*/ 5488858 h 5488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75345" h="5488858">
                <a:moveTo>
                  <a:pt x="0" y="0"/>
                </a:moveTo>
                <a:lnTo>
                  <a:pt x="7275345" y="0"/>
                </a:lnTo>
                <a:lnTo>
                  <a:pt x="7244537" y="64512"/>
                </a:lnTo>
                <a:cubicBezTo>
                  <a:pt x="7220468" y="122195"/>
                  <a:pt x="7206487" y="175516"/>
                  <a:pt x="7209809" y="222564"/>
                </a:cubicBezTo>
                <a:cubicBezTo>
                  <a:pt x="7236387" y="598947"/>
                  <a:pt x="7245246" y="937693"/>
                  <a:pt x="6917452" y="1125884"/>
                </a:cubicBezTo>
                <a:cubicBezTo>
                  <a:pt x="6589657" y="1314075"/>
                  <a:pt x="5686007" y="1029697"/>
                  <a:pt x="5243042" y="1351714"/>
                </a:cubicBezTo>
                <a:cubicBezTo>
                  <a:pt x="4800076" y="1673731"/>
                  <a:pt x="4755778" y="2635600"/>
                  <a:pt x="4259656" y="3057986"/>
                </a:cubicBezTo>
                <a:cubicBezTo>
                  <a:pt x="3763535" y="3480371"/>
                  <a:pt x="2656120" y="3589105"/>
                  <a:pt x="2266311" y="3886029"/>
                </a:cubicBezTo>
                <a:cubicBezTo>
                  <a:pt x="1876501" y="4182954"/>
                  <a:pt x="2213155" y="4617885"/>
                  <a:pt x="1920797" y="4839533"/>
                </a:cubicBezTo>
                <a:cubicBezTo>
                  <a:pt x="1628439" y="5061181"/>
                  <a:pt x="733649" y="5153186"/>
                  <a:pt x="512166" y="5215917"/>
                </a:cubicBezTo>
                <a:cubicBezTo>
                  <a:pt x="290682" y="5278647"/>
                  <a:pt x="587470" y="5203371"/>
                  <a:pt x="591899" y="5215917"/>
                </a:cubicBezTo>
                <a:cubicBezTo>
                  <a:pt x="596329" y="5228463"/>
                  <a:pt x="1030435" y="5224281"/>
                  <a:pt x="538743" y="5291193"/>
                </a:cubicBezTo>
                <a:cubicBezTo>
                  <a:pt x="446551" y="5303739"/>
                  <a:pt x="300943" y="5359805"/>
                  <a:pt x="122593" y="5435737"/>
                </a:cubicBezTo>
                <a:lnTo>
                  <a:pt x="0" y="5488858"/>
                </a:lnTo>
                <a:close/>
              </a:path>
            </a:pathLst>
          </a:custGeom>
          <a:blipFill>
            <a:blip r:embed="rId1"/>
            <a:stretch>
              <a:fillRect/>
            </a:stretch>
          </a:blipFill>
          <a:effectLst>
            <a:innerShdw blurRad="1397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p:cNvSpPr txBox="1"/>
          <p:nvPr/>
        </p:nvSpPr>
        <p:spPr>
          <a:xfrm>
            <a:off x="4701064" y="2979158"/>
            <a:ext cx="7490934" cy="3694345"/>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chemeClr val="bg1"/>
                </a:solidFill>
                <a:latin typeface="Arial" panose="020B0604020202020204" pitchFamily="34" charset="0"/>
                <a:ea typeface="幼圆"/>
                <a:cs typeface="Arial" panose="020B0604020202020204" pitchFamily="34" charset="0"/>
              </a:rPr>
              <a:t>PEER-TO-PEER LEARNING ON GLOBAL CAMPAIGN FOR EDUCATION REPLENISHMENT</a:t>
            </a:r>
            <a:endParaRPr lang="en-US" sz="2000" b="1" dirty="0">
              <a:solidFill>
                <a:schemeClr val="bg1"/>
              </a:solidFill>
              <a:latin typeface="Arial" panose="020B0604020202020204" pitchFamily="34" charset="0"/>
              <a:ea typeface="幼圆"/>
              <a:cs typeface="Arial" panose="020B0604020202020204" pitchFamily="34" charset="0"/>
            </a:endParaRPr>
          </a:p>
          <a:p>
            <a:pPr marL="342900" marR="0" indent="-342900">
              <a:lnSpc>
                <a:spcPct val="120000"/>
              </a:lnSpc>
              <a:spcBef>
                <a:spcPts val="0"/>
              </a:spcBef>
              <a:spcAft>
                <a:spcPts val="1000"/>
              </a:spcAft>
              <a:buFont typeface="Arial" panose="020B0604020202020204" pitchFamily="34" charset="0"/>
              <a:buChar char="•"/>
            </a:pPr>
            <a:r>
              <a:rPr lang="en-US" sz="2000" b="1" dirty="0">
                <a:solidFill>
                  <a:schemeClr val="bg1"/>
                </a:solidFill>
                <a:latin typeface="Arial" panose="020B0604020202020204" pitchFamily="34" charset="0"/>
                <a:ea typeface="幼圆"/>
                <a:cs typeface="Arial" panose="020B0604020202020204" pitchFamily="34" charset="0"/>
              </a:rPr>
              <a:t>DIGITAL LEARNING AND POPULATION EDUCATION DIALOGUE</a:t>
            </a:r>
            <a:endParaRPr lang="en-US" sz="2000" b="1" dirty="0">
              <a:solidFill>
                <a:schemeClr val="bg1"/>
              </a:solidFill>
              <a:latin typeface="Arial" panose="020B0604020202020204" pitchFamily="34" charset="0"/>
              <a:ea typeface="幼圆"/>
              <a:cs typeface="Arial" panose="020B0604020202020204" pitchFamily="34" charset="0"/>
            </a:endParaRPr>
          </a:p>
          <a:p>
            <a:pPr marL="342900" marR="0" indent="-342900" algn="just">
              <a:lnSpc>
                <a:spcPct val="120000"/>
              </a:lnSpc>
              <a:spcBef>
                <a:spcPts val="0"/>
              </a:spcBef>
              <a:spcAft>
                <a:spcPts val="1000"/>
              </a:spcAft>
              <a:buFont typeface="Arial" panose="020B0604020202020204" pitchFamily="34" charset="0"/>
              <a:buChar char="•"/>
              <a:tabLst>
                <a:tab pos="1733550" algn="l"/>
              </a:tabLst>
            </a:pPr>
            <a:r>
              <a:rPr lang="en-US" sz="2000" b="1" dirty="0">
                <a:solidFill>
                  <a:schemeClr val="bg1"/>
                </a:solidFill>
                <a:latin typeface="Arial" panose="020B0604020202020204" pitchFamily="34" charset="0"/>
                <a:ea typeface="幼圆"/>
                <a:cs typeface="Arial" panose="020B0604020202020204" pitchFamily="34" charset="0"/>
              </a:rPr>
              <a:t>JOINT TECHNICAL MISSION FOR SEEQIP AND KPEEL</a:t>
            </a:r>
            <a:endParaRPr lang="en-US" sz="2000" b="1" dirty="0">
              <a:solidFill>
                <a:schemeClr val="bg1"/>
              </a:solidFill>
              <a:latin typeface="Arial" panose="020B0604020202020204" pitchFamily="34" charset="0"/>
              <a:ea typeface="幼圆"/>
              <a:cs typeface="Arial" panose="020B0604020202020204" pitchFamily="34" charset="0"/>
            </a:endParaRPr>
          </a:p>
          <a:p>
            <a:pPr marL="342900" marR="0" indent="-342900" algn="just">
              <a:lnSpc>
                <a:spcPct val="120000"/>
              </a:lnSpc>
              <a:spcBef>
                <a:spcPts val="0"/>
              </a:spcBef>
              <a:spcAft>
                <a:spcPts val="1000"/>
              </a:spcAft>
              <a:buFont typeface="Arial" panose="020B0604020202020204" pitchFamily="34" charset="0"/>
              <a:buChar char="•"/>
              <a:tabLst>
                <a:tab pos="1733550" algn="l"/>
              </a:tabLst>
            </a:pPr>
            <a:r>
              <a:rPr lang="en-US" sz="2000" b="1" dirty="0">
                <a:solidFill>
                  <a:schemeClr val="bg1"/>
                </a:solidFill>
                <a:latin typeface="Arial" panose="020B0604020202020204" pitchFamily="34" charset="0"/>
                <a:ea typeface="幼圆"/>
                <a:cs typeface="Arial" panose="020B0604020202020204" pitchFamily="34" charset="0"/>
              </a:rPr>
              <a:t>KILIFI COUNTY DIALOGUE FORUM ON EDUCATION</a:t>
            </a:r>
            <a:endParaRPr lang="en-US" sz="2000" b="1" dirty="0">
              <a:solidFill>
                <a:schemeClr val="bg1"/>
              </a:solidFill>
              <a:latin typeface="Arial" panose="020B0604020202020204" pitchFamily="34" charset="0"/>
              <a:ea typeface="幼圆"/>
              <a:cs typeface="Arial" panose="020B0604020202020204" pitchFamily="34" charset="0"/>
            </a:endParaRPr>
          </a:p>
          <a:p>
            <a:pPr marL="0" marR="0" algn="just">
              <a:lnSpc>
                <a:spcPct val="120000"/>
              </a:lnSpc>
              <a:spcBef>
                <a:spcPts val="0"/>
              </a:spcBef>
              <a:spcAft>
                <a:spcPts val="1000"/>
              </a:spcAft>
              <a:tabLst>
                <a:tab pos="1733550" algn="l"/>
              </a:tabLst>
            </a:pPr>
            <a:endParaRPr lang="en-US" sz="1400" dirty="0">
              <a:latin typeface="Arial" panose="020B0604020202020204" pitchFamily="34" charset="0"/>
              <a:ea typeface="幼圆"/>
              <a:cs typeface="Arial" panose="020B0604020202020204" pitchFamily="34" charset="0"/>
            </a:endParaRPr>
          </a:p>
          <a:p>
            <a:pPr marL="0" marR="0">
              <a:lnSpc>
                <a:spcPct val="120000"/>
              </a:lnSpc>
              <a:spcBef>
                <a:spcPts val="0"/>
              </a:spcBef>
              <a:spcAft>
                <a:spcPts val="1000"/>
              </a:spcAft>
            </a:pPr>
            <a:endParaRPr lang="en-US" sz="1800" b="1" dirty="0">
              <a:solidFill>
                <a:srgbClr val="0070C0"/>
              </a:solidFill>
              <a:latin typeface="Arial" panose="020B0604020202020204" pitchFamily="34" charset="0"/>
              <a:ea typeface="幼圆"/>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8547" y="834189"/>
            <a:ext cx="5887453" cy="2062103"/>
          </a:xfrm>
          <a:prstGeom prst="rect">
            <a:avLst/>
          </a:prstGeom>
          <a:noFill/>
        </p:spPr>
        <p:txBody>
          <a:bodyPr wrap="square" rtlCol="0">
            <a:spAutoFit/>
          </a:bodyPr>
          <a:lstStyle/>
          <a:p>
            <a:r>
              <a:rPr lang="en-US" sz="3200" b="1" dirty="0">
                <a:solidFill>
                  <a:schemeClr val="bg1"/>
                </a:solidFill>
                <a:effectLst/>
                <a:latin typeface="Arial" panose="020B0604020202020204" pitchFamily="34" charset="0"/>
                <a:ea typeface="幼圆"/>
                <a:cs typeface="Arial" panose="020B0604020202020204" pitchFamily="34" charset="0"/>
              </a:rPr>
              <a:t>PEER-TO-PEER LEARNING ON GLOBAL CAMPAIGN FOR EDUCATION REPLENISHMENT</a:t>
            </a:r>
            <a:endParaRPr lang="en-US" sz="3200" dirty="0">
              <a:solidFill>
                <a:schemeClr val="bg1"/>
              </a:solidFill>
              <a:latin typeface="Arial" panose="020B0604020202020204" pitchFamily="34" charset="0"/>
              <a:cs typeface="Arial" panose="020B0604020202020204" pitchFamily="34" charset="0"/>
            </a:endParaRPr>
          </a:p>
        </p:txBody>
      </p:sp>
      <p:sp>
        <p:nvSpPr>
          <p:cNvPr id="3" name="Rectangle: Rounded Corners 2"/>
          <p:cNvSpPr/>
          <p:nvPr/>
        </p:nvSpPr>
        <p:spPr>
          <a:xfrm>
            <a:off x="6384758" y="994610"/>
            <a:ext cx="5470357" cy="4796589"/>
          </a:xfrm>
          <a:prstGeom prst="roundRect">
            <a:avLst/>
          </a:prstGeom>
          <a:blipFill>
            <a:blip r:embed="rId1"/>
            <a:stretch>
              <a:fillRect/>
            </a:stretch>
          </a:blipFill>
          <a:ln>
            <a:solidFill>
              <a:schemeClr val="accent1">
                <a:shade val="15000"/>
              </a:schemeClr>
            </a:solidFill>
          </a:ln>
          <a:effectLst>
            <a:innerShdw blurRad="203200" dist="63500" dir="81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208547" y="3076073"/>
            <a:ext cx="5775158" cy="3046988"/>
          </a:xfrm>
          <a:prstGeom prst="rect">
            <a:avLst/>
          </a:prstGeom>
          <a:noFill/>
        </p:spPr>
        <p:txBody>
          <a:bodyPr wrap="square" rtlCol="0">
            <a:spAutoFit/>
          </a:bodyPr>
          <a:lstStyle/>
          <a:p>
            <a:pPr algn="just"/>
            <a:r>
              <a:rPr lang="en-US" sz="2400" dirty="0">
                <a:solidFill>
                  <a:schemeClr val="tx1">
                    <a:lumMod val="95000"/>
                    <a:lumOff val="5000"/>
                  </a:schemeClr>
                </a:solidFill>
                <a:cs typeface="Arial" panose="020B0604020202020204" pitchFamily="34" charset="0"/>
              </a:rPr>
              <a:t>On 12 March 2026, EYC participated in a peer-learning session organized by the Global Campaign for Education to share Kenya’s experience during the 2021 GPE replenishment process. EYC highlighted the important role played by civil society in mobilizing support, strengthening advocacy, and promoting education financing.</a:t>
            </a:r>
            <a:endParaRPr lang="en-US" sz="2400" dirty="0">
              <a:solidFill>
                <a:schemeClr val="tx1">
                  <a:lumMod val="95000"/>
                  <a:lumOff val="5000"/>
                </a:schemeClr>
              </a:solidFill>
              <a:cs typeface="Arial" panose="020B0604020202020204" pitchFamily="34" charset="0"/>
            </a:endParaRPr>
          </a:p>
        </p:txBody>
      </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0631" y="673769"/>
            <a:ext cx="5678906" cy="1569660"/>
          </a:xfrm>
          <a:prstGeom prst="rect">
            <a:avLst/>
          </a:prstGeom>
          <a:noFill/>
        </p:spPr>
        <p:txBody>
          <a:bodyPr wrap="square" rtlCol="0">
            <a:spAutoFit/>
          </a:bodyPr>
          <a:lstStyle/>
          <a:p>
            <a:r>
              <a:rPr lang="en-US" sz="3200" b="1" dirty="0">
                <a:solidFill>
                  <a:schemeClr val="bg1"/>
                </a:solidFill>
                <a:latin typeface="Arial" panose="020B0604020202020204" pitchFamily="34" charset="0"/>
                <a:ea typeface="幼圆"/>
                <a:cs typeface="Arial" panose="020B0604020202020204" pitchFamily="34" charset="0"/>
              </a:rPr>
              <a:t>DIGITAL LEARNING AND POPULATION EDUCATION DIALOGUE</a:t>
            </a:r>
            <a:endParaRPr lang="en-US" sz="3200" dirty="0">
              <a:solidFill>
                <a:schemeClr val="bg1"/>
              </a:solidFill>
              <a:latin typeface="Arial" panose="020B0604020202020204" pitchFamily="34" charset="0"/>
              <a:cs typeface="Arial" panose="020B0604020202020204" pitchFamily="34" charset="0"/>
            </a:endParaRPr>
          </a:p>
        </p:txBody>
      </p:sp>
      <p:sp>
        <p:nvSpPr>
          <p:cNvPr id="3" name="Rectangle: Rounded Corners 2"/>
          <p:cNvSpPr/>
          <p:nvPr/>
        </p:nvSpPr>
        <p:spPr>
          <a:xfrm>
            <a:off x="6384758" y="994610"/>
            <a:ext cx="5470357" cy="4796589"/>
          </a:xfrm>
          <a:prstGeom prst="roundRect">
            <a:avLst/>
          </a:prstGeom>
          <a:blipFill>
            <a:blip r:embed="rId1"/>
            <a:stretch>
              <a:fillRect/>
            </a:stretch>
          </a:blipFill>
          <a:ln>
            <a:solidFill>
              <a:schemeClr val="accent1">
                <a:shade val="15000"/>
              </a:schemeClr>
            </a:solidFill>
          </a:ln>
          <a:effectLst>
            <a:innerShdw blurRad="203200" dist="63500" dir="81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240631" y="2398579"/>
            <a:ext cx="5855369" cy="4093428"/>
          </a:xfrm>
          <a:prstGeom prst="rect">
            <a:avLst/>
          </a:prstGeom>
          <a:noFill/>
        </p:spPr>
        <p:txBody>
          <a:bodyPr wrap="square" rtlCol="0">
            <a:spAutoFit/>
          </a:bodyPr>
          <a:lstStyle/>
          <a:p>
            <a:pPr algn="just"/>
            <a:r>
              <a:rPr lang="en-US" sz="2000" dirty="0" err="1">
                <a:solidFill>
                  <a:schemeClr val="tx1">
                    <a:lumMod val="95000"/>
                    <a:lumOff val="5000"/>
                  </a:schemeClr>
                </a:solidFill>
                <a:cs typeface="Arial" panose="020B0604020202020204" pitchFamily="34" charset="0"/>
              </a:rPr>
              <a:t>Elimu</a:t>
            </a:r>
            <a:r>
              <a:rPr lang="en-US" sz="2000" dirty="0">
                <a:solidFill>
                  <a:schemeClr val="tx1">
                    <a:lumMod val="95000"/>
                    <a:lumOff val="5000"/>
                  </a:schemeClr>
                </a:solidFill>
                <a:cs typeface="Arial" panose="020B0604020202020204" pitchFamily="34" charset="0"/>
              </a:rPr>
              <a:t> </a:t>
            </a:r>
            <a:r>
              <a:rPr lang="en-US" sz="2000" dirty="0" err="1">
                <a:solidFill>
                  <a:schemeClr val="tx1">
                    <a:lumMod val="95000"/>
                    <a:lumOff val="5000"/>
                  </a:schemeClr>
                </a:solidFill>
                <a:cs typeface="Arial" panose="020B0604020202020204" pitchFamily="34" charset="0"/>
              </a:rPr>
              <a:t>Yetu</a:t>
            </a:r>
            <a:r>
              <a:rPr lang="en-US" sz="2000" dirty="0">
                <a:solidFill>
                  <a:schemeClr val="tx1">
                    <a:lumMod val="95000"/>
                    <a:lumOff val="5000"/>
                  </a:schemeClr>
                </a:solidFill>
                <a:cs typeface="Arial" panose="020B0604020202020204" pitchFamily="34" charset="0"/>
              </a:rPr>
              <a:t> Coalition had been invited to give a perspective along the line; ‘Educating a Growing Nation: Aligning Population Dynamics, Education System and Sustainable Development.’</a:t>
            </a:r>
            <a:endParaRPr lang="en-US" sz="2000" dirty="0">
              <a:solidFill>
                <a:schemeClr val="tx1">
                  <a:lumMod val="95000"/>
                  <a:lumOff val="5000"/>
                </a:schemeClr>
              </a:solidFill>
              <a:cs typeface="Arial" panose="020B0604020202020204" pitchFamily="34" charset="0"/>
            </a:endParaRPr>
          </a:p>
          <a:p>
            <a:pPr algn="just"/>
            <a:endParaRPr lang="en-US" sz="2000" dirty="0">
              <a:solidFill>
                <a:schemeClr val="tx1">
                  <a:lumMod val="95000"/>
                  <a:lumOff val="5000"/>
                </a:schemeClr>
              </a:solidFill>
            </a:endParaRPr>
          </a:p>
          <a:p>
            <a:pPr algn="just"/>
            <a:r>
              <a:rPr lang="en-US" sz="2000" dirty="0">
                <a:solidFill>
                  <a:schemeClr val="tx1">
                    <a:lumMod val="95000"/>
                    <a:lumOff val="5000"/>
                  </a:schemeClr>
                </a:solidFill>
                <a:cs typeface="Arial" panose="020B0604020202020204" pitchFamily="34" charset="0"/>
              </a:rPr>
              <a:t> During a high-level meeting on Population Education for Sustainable Development, stakeholders discussed the impact of Kenya’s demographic trends on education and national development. The forum emphasized the need for investment in CBC infrastructure, improved cross-sector coordination, and alignment between education and </a:t>
            </a:r>
            <a:r>
              <a:rPr lang="en-US" sz="2000" dirty="0" err="1">
                <a:solidFill>
                  <a:schemeClr val="tx1">
                    <a:lumMod val="95000"/>
                    <a:lumOff val="5000"/>
                  </a:schemeClr>
                </a:solidFill>
                <a:cs typeface="Arial" panose="020B0604020202020204" pitchFamily="34" charset="0"/>
              </a:rPr>
              <a:t>labour</a:t>
            </a:r>
            <a:r>
              <a:rPr lang="en-US" sz="2000" dirty="0">
                <a:solidFill>
                  <a:schemeClr val="tx1">
                    <a:lumMod val="95000"/>
                    <a:lumOff val="5000"/>
                  </a:schemeClr>
                </a:solidFill>
                <a:cs typeface="Arial" panose="020B0604020202020204" pitchFamily="34" charset="0"/>
              </a:rPr>
              <a:t> market demands.</a:t>
            </a:r>
            <a:endParaRPr lang="en-US" sz="2000" dirty="0">
              <a:solidFill>
                <a:schemeClr val="tx1">
                  <a:lumMod val="95000"/>
                  <a:lumOff val="5000"/>
                </a:schemeClr>
              </a:solidFill>
              <a:cs typeface="Arial" panose="020B0604020202020204" pitchFamily="34" charset="0"/>
            </a:endParaRPr>
          </a:p>
        </p:txBody>
      </p:sp>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6674" y="593558"/>
            <a:ext cx="5694947" cy="1077218"/>
          </a:xfrm>
          <a:prstGeom prst="rect">
            <a:avLst/>
          </a:prstGeom>
          <a:noFill/>
        </p:spPr>
        <p:txBody>
          <a:bodyPr wrap="square" rtlCol="0">
            <a:spAutoFit/>
          </a:bodyPr>
          <a:lstStyle/>
          <a:p>
            <a:r>
              <a:rPr lang="en-US" sz="3200" b="1" dirty="0">
                <a:solidFill>
                  <a:schemeClr val="bg1"/>
                </a:solidFill>
                <a:effectLst/>
                <a:latin typeface="Arial" panose="020B0604020202020204" pitchFamily="34" charset="0"/>
                <a:ea typeface="幼圆"/>
                <a:cs typeface="Arial" panose="020B0604020202020204" pitchFamily="34" charset="0"/>
              </a:rPr>
              <a:t>JOINT TECHNICAL MISSION FOR SEEQIP AND KPEEL</a:t>
            </a:r>
            <a:endParaRPr lang="en-US" sz="3200" dirty="0">
              <a:solidFill>
                <a:schemeClr val="bg1"/>
              </a:solidFill>
              <a:latin typeface="Arial" panose="020B0604020202020204" pitchFamily="34" charset="0"/>
              <a:cs typeface="Arial" panose="020B0604020202020204" pitchFamily="34" charset="0"/>
            </a:endParaRPr>
          </a:p>
        </p:txBody>
      </p:sp>
      <p:sp>
        <p:nvSpPr>
          <p:cNvPr id="3" name="Rectangle: Rounded Corners 2"/>
          <p:cNvSpPr/>
          <p:nvPr/>
        </p:nvSpPr>
        <p:spPr>
          <a:xfrm>
            <a:off x="6866021" y="593558"/>
            <a:ext cx="3882189" cy="2434390"/>
          </a:xfrm>
          <a:prstGeom prst="roundRect">
            <a:avLst/>
          </a:prstGeom>
          <a:blipFill>
            <a:blip r:embed="rId1"/>
            <a:stretch>
              <a:fillRect/>
            </a:stretch>
          </a:blipFill>
          <a:ln>
            <a:solidFill>
              <a:schemeClr val="accent1">
                <a:shade val="15000"/>
              </a:schemeClr>
            </a:solidFill>
          </a:ln>
          <a:effectLst>
            <a:innerShdw blurRad="203200" dist="63500" dir="81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4"/>
          <p:cNvSpPr/>
          <p:nvPr/>
        </p:nvSpPr>
        <p:spPr>
          <a:xfrm>
            <a:off x="6866021" y="3697706"/>
            <a:ext cx="3882189" cy="2434390"/>
          </a:xfrm>
          <a:prstGeom prst="roundRect">
            <a:avLst/>
          </a:prstGeom>
          <a:blipFill>
            <a:blip r:embed="rId2"/>
            <a:stretch>
              <a:fillRect/>
            </a:stretch>
          </a:blipFill>
          <a:ln>
            <a:solidFill>
              <a:schemeClr val="accent1">
                <a:shade val="15000"/>
              </a:schemeClr>
            </a:solidFill>
          </a:ln>
          <a:effectLst>
            <a:innerShdw blurRad="203200" dist="63500" dir="81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256674" y="2229853"/>
            <a:ext cx="5566610" cy="3785652"/>
          </a:xfrm>
          <a:prstGeom prst="rect">
            <a:avLst/>
          </a:prstGeom>
          <a:noFill/>
        </p:spPr>
        <p:txBody>
          <a:bodyPr wrap="square" rtlCol="0">
            <a:spAutoFit/>
          </a:bodyPr>
          <a:lstStyle/>
          <a:p>
            <a:pPr algn="just"/>
            <a:r>
              <a:rPr lang="en-US" sz="2000" dirty="0">
                <a:solidFill>
                  <a:schemeClr val="tx1">
                    <a:lumMod val="95000"/>
                    <a:lumOff val="5000"/>
                  </a:schemeClr>
                </a:solidFill>
              </a:rPr>
              <a:t>Between 23–26 March 2026, EYC participated in a joint technical mission for the Secondary Education Equity and Quality Improvement Project (SEEQIP) and Kenya Primary Education Equity in Learning (KPEEL) </a:t>
            </a:r>
            <a:r>
              <a:rPr lang="en-US" sz="2000" dirty="0" err="1">
                <a:solidFill>
                  <a:schemeClr val="tx1">
                    <a:lumMod val="95000"/>
                    <a:lumOff val="5000"/>
                  </a:schemeClr>
                </a:solidFill>
              </a:rPr>
              <a:t>programmes</a:t>
            </a:r>
            <a:r>
              <a:rPr lang="en-US" sz="2000" dirty="0">
                <a:solidFill>
                  <a:schemeClr val="tx1">
                    <a:lumMod val="95000"/>
                    <a:lumOff val="5000"/>
                  </a:schemeClr>
                </a:solidFill>
              </a:rPr>
              <a:t> supported by the World Bank.</a:t>
            </a:r>
            <a:endParaRPr lang="en-US" sz="2000" dirty="0">
              <a:solidFill>
                <a:schemeClr val="tx1">
                  <a:lumMod val="95000"/>
                  <a:lumOff val="5000"/>
                </a:schemeClr>
              </a:solidFill>
            </a:endParaRPr>
          </a:p>
          <a:p>
            <a:pPr algn="just"/>
            <a:endParaRPr lang="en-US" sz="2000" dirty="0">
              <a:solidFill>
                <a:schemeClr val="tx1">
                  <a:lumMod val="95000"/>
                  <a:lumOff val="5000"/>
                </a:schemeClr>
              </a:solidFill>
            </a:endParaRPr>
          </a:p>
          <a:p>
            <a:pPr algn="just"/>
            <a:r>
              <a:rPr lang="en-US" sz="2000" dirty="0">
                <a:solidFill>
                  <a:schemeClr val="tx1">
                    <a:lumMod val="95000"/>
                    <a:lumOff val="5000"/>
                  </a:schemeClr>
                </a:solidFill>
              </a:rPr>
              <a:t> The mission reviewed progress in improving education equity and quality, while also recommending infrastructure improvements, expansion of virtual laboratories, enhanced CBC awareness, and stronger support for vulnerable learners.</a:t>
            </a:r>
            <a:endParaRPr lang="en-US" sz="2000" dirty="0">
              <a:solidFill>
                <a:schemeClr val="tx1">
                  <a:lumMod val="95000"/>
                  <a:lumOff val="5000"/>
                </a:schemeClr>
              </a:solidFill>
            </a:endParaRPr>
          </a:p>
        </p:txBody>
      </p:sp>
    </p:spTree>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0842" y="737936"/>
            <a:ext cx="5775158" cy="1077218"/>
          </a:xfrm>
          <a:prstGeom prst="rect">
            <a:avLst/>
          </a:prstGeom>
          <a:noFill/>
        </p:spPr>
        <p:txBody>
          <a:bodyPr wrap="square" rtlCol="0">
            <a:spAutoFit/>
          </a:bodyPr>
          <a:lstStyle/>
          <a:p>
            <a:r>
              <a:rPr lang="en-US" sz="3200" b="1" dirty="0">
                <a:solidFill>
                  <a:schemeClr val="bg1"/>
                </a:solidFill>
                <a:latin typeface="Arial" panose="020B0604020202020204" pitchFamily="34" charset="0"/>
                <a:cs typeface="Arial" panose="020B0604020202020204" pitchFamily="34" charset="0"/>
              </a:rPr>
              <a:t>KILIFI COUNTY DIALOGUE FORUM ON EDUCATION </a:t>
            </a:r>
            <a:endParaRPr lang="en-US" sz="3200" b="1" dirty="0">
              <a:solidFill>
                <a:schemeClr val="bg1"/>
              </a:solidFill>
              <a:latin typeface="Arial" panose="020B0604020202020204" pitchFamily="34" charset="0"/>
              <a:cs typeface="Arial" panose="020B0604020202020204" pitchFamily="34" charset="0"/>
            </a:endParaRPr>
          </a:p>
        </p:txBody>
      </p:sp>
      <p:sp>
        <p:nvSpPr>
          <p:cNvPr id="5" name="Rectangle: Rounded Corners 4"/>
          <p:cNvSpPr/>
          <p:nvPr/>
        </p:nvSpPr>
        <p:spPr>
          <a:xfrm>
            <a:off x="7251031" y="740332"/>
            <a:ext cx="3882189" cy="2434390"/>
          </a:xfrm>
          <a:prstGeom prst="roundRect">
            <a:avLst/>
          </a:prstGeom>
          <a:blipFill>
            <a:blip r:embed="rId1"/>
            <a:stretch>
              <a:fillRect/>
            </a:stretch>
          </a:blipFill>
          <a:ln>
            <a:solidFill>
              <a:schemeClr val="accent1">
                <a:shade val="15000"/>
              </a:schemeClr>
            </a:solidFill>
          </a:ln>
          <a:effectLst>
            <a:innerShdw blurRad="203200" dist="63500" dir="81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p:cNvSpPr/>
          <p:nvPr/>
        </p:nvSpPr>
        <p:spPr>
          <a:xfrm>
            <a:off x="7251031" y="3797969"/>
            <a:ext cx="3882189" cy="2434390"/>
          </a:xfrm>
          <a:prstGeom prst="roundRect">
            <a:avLst/>
          </a:prstGeom>
          <a:blipFill>
            <a:blip r:embed="rId2"/>
            <a:stretch>
              <a:fillRect/>
            </a:stretch>
          </a:blipFill>
          <a:ln>
            <a:solidFill>
              <a:schemeClr val="accent1">
                <a:shade val="15000"/>
              </a:schemeClr>
            </a:solidFill>
          </a:ln>
          <a:effectLst>
            <a:innerShdw blurRad="203200" dist="63500" dir="81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320842" y="2000431"/>
            <a:ext cx="6015790" cy="4093428"/>
          </a:xfrm>
          <a:prstGeom prst="rect">
            <a:avLst/>
          </a:prstGeom>
          <a:noFill/>
        </p:spPr>
        <p:txBody>
          <a:bodyPr wrap="square" rtlCol="0">
            <a:spAutoFit/>
          </a:bodyPr>
          <a:lstStyle/>
          <a:p>
            <a:pPr algn="just"/>
            <a:r>
              <a:rPr lang="en-US" sz="2000" dirty="0" err="1">
                <a:solidFill>
                  <a:schemeClr val="tx1">
                    <a:lumMod val="95000"/>
                    <a:lumOff val="5000"/>
                  </a:schemeClr>
                </a:solidFill>
              </a:rPr>
              <a:t>Elimu</a:t>
            </a:r>
            <a:r>
              <a:rPr lang="en-US" sz="2000" dirty="0">
                <a:solidFill>
                  <a:schemeClr val="tx1">
                    <a:lumMod val="95000"/>
                    <a:lumOff val="5000"/>
                  </a:schemeClr>
                </a:solidFill>
              </a:rPr>
              <a:t> </a:t>
            </a:r>
            <a:r>
              <a:rPr lang="en-US" sz="2000" dirty="0" err="1">
                <a:solidFill>
                  <a:schemeClr val="tx1">
                    <a:lumMod val="95000"/>
                    <a:lumOff val="5000"/>
                  </a:schemeClr>
                </a:solidFill>
              </a:rPr>
              <a:t>Yetu</a:t>
            </a:r>
            <a:r>
              <a:rPr lang="en-US" sz="2000" dirty="0">
                <a:solidFill>
                  <a:schemeClr val="tx1">
                    <a:lumMod val="95000"/>
                    <a:lumOff val="5000"/>
                  </a:schemeClr>
                </a:solidFill>
              </a:rPr>
              <a:t> Coalition (EYC) convened a County Dialogue Forum on Education in Kilifi County on 27th March 2026, bringing together government officials, civil society organizations, and education stakeholders to discuss barriers affecting access, retention, and transition in education. Key issues raised included low transition rates, long distances to schools, harmful cultural practices, learner dropout, and weak parental involvement in education matters. </a:t>
            </a:r>
            <a:endParaRPr lang="en-US" sz="2000" dirty="0">
              <a:solidFill>
                <a:schemeClr val="tx1">
                  <a:lumMod val="95000"/>
                  <a:lumOff val="5000"/>
                </a:schemeClr>
              </a:solidFill>
            </a:endParaRPr>
          </a:p>
          <a:p>
            <a:pPr algn="just"/>
            <a:r>
              <a:rPr lang="en-US" sz="2000" dirty="0">
                <a:solidFill>
                  <a:schemeClr val="tx1">
                    <a:lumMod val="95000"/>
                    <a:lumOff val="5000"/>
                  </a:schemeClr>
                </a:solidFill>
              </a:rPr>
              <a:t>The forum concluded with a renewed commitment to strengthen advocacy, support vulnerable learners, and promote inclusive and equitable education for all children in the county. </a:t>
            </a:r>
            <a:endParaRPr lang="en-US" sz="2000" dirty="0">
              <a:solidFill>
                <a:schemeClr val="tx1">
                  <a:lumMod val="95000"/>
                  <a:lumOff val="5000"/>
                </a:schemeClr>
              </a:solidFill>
            </a:endParaRPr>
          </a:p>
        </p:txBody>
      </p:sp>
      <p:sp>
        <p:nvSpPr>
          <p:cNvPr id="12" name="TextBox 11"/>
          <p:cNvSpPr txBox="1"/>
          <p:nvPr/>
        </p:nvSpPr>
        <p:spPr>
          <a:xfrm>
            <a:off x="7251031" y="3174722"/>
            <a:ext cx="3882189" cy="584775"/>
          </a:xfrm>
          <a:prstGeom prst="rect">
            <a:avLst/>
          </a:prstGeom>
          <a:noFill/>
        </p:spPr>
        <p:txBody>
          <a:bodyPr wrap="square" rtlCol="0">
            <a:spAutoFit/>
          </a:bodyPr>
          <a:lstStyle/>
          <a:p>
            <a:r>
              <a:rPr lang="en-US" sz="1600" b="1" i="1" dirty="0">
                <a:solidFill>
                  <a:schemeClr val="tx1">
                    <a:lumMod val="95000"/>
                    <a:lumOff val="5000"/>
                  </a:schemeClr>
                </a:solidFill>
                <a:effectLst>
                  <a:outerShdw blurRad="38100" dist="38100" dir="2700000" algn="tl">
                    <a:srgbClr val="000000">
                      <a:alpha val="43137"/>
                    </a:srgbClr>
                  </a:outerShdw>
                </a:effectLst>
              </a:rPr>
              <a:t>CEC Kilifi representative </a:t>
            </a:r>
            <a:r>
              <a:rPr lang="en-US" sz="1600" b="1" i="1" dirty="0" err="1">
                <a:solidFill>
                  <a:schemeClr val="tx1">
                    <a:lumMod val="95000"/>
                    <a:lumOff val="5000"/>
                  </a:schemeClr>
                </a:solidFill>
                <a:effectLst>
                  <a:outerShdw blurRad="38100" dist="38100" dir="2700000" algn="tl">
                    <a:srgbClr val="000000">
                      <a:alpha val="43137"/>
                    </a:srgbClr>
                  </a:outerShdw>
                </a:effectLst>
              </a:rPr>
              <a:t>Mativo</a:t>
            </a:r>
            <a:r>
              <a:rPr lang="en-US" sz="1600" b="1" i="1" dirty="0">
                <a:solidFill>
                  <a:schemeClr val="tx1">
                    <a:lumMod val="95000"/>
                    <a:lumOff val="5000"/>
                  </a:schemeClr>
                </a:solidFill>
                <a:effectLst>
                  <a:outerShdw blurRad="38100" dist="38100" dir="2700000" algn="tl">
                    <a:srgbClr val="000000">
                      <a:alpha val="43137"/>
                    </a:srgbClr>
                  </a:outerShdw>
                </a:effectLst>
              </a:rPr>
              <a:t> Jonathan addressing participants</a:t>
            </a:r>
            <a:endParaRPr lang="en-US" sz="1600" b="1" i="1" dirty="0">
              <a:solidFill>
                <a:schemeClr val="tx1">
                  <a:lumMod val="95000"/>
                  <a:lumOff val="5000"/>
                </a:schemeClr>
              </a:solidFill>
              <a:effectLst>
                <a:outerShdw blurRad="38100" dist="38100" dir="2700000" algn="tl">
                  <a:srgbClr val="000000">
                    <a:alpha val="43137"/>
                  </a:srgbClr>
                </a:outerShdw>
              </a:effectLst>
            </a:endParaRPr>
          </a:p>
        </p:txBody>
      </p:sp>
      <p:sp>
        <p:nvSpPr>
          <p:cNvPr id="13" name="TextBox 12"/>
          <p:cNvSpPr txBox="1"/>
          <p:nvPr/>
        </p:nvSpPr>
        <p:spPr>
          <a:xfrm>
            <a:off x="7251031" y="6232359"/>
            <a:ext cx="4620127" cy="338554"/>
          </a:xfrm>
          <a:prstGeom prst="rect">
            <a:avLst/>
          </a:prstGeom>
          <a:noFill/>
        </p:spPr>
        <p:txBody>
          <a:bodyPr wrap="square" rtlCol="0">
            <a:spAutoFit/>
          </a:bodyPr>
          <a:lstStyle/>
          <a:p>
            <a:r>
              <a:rPr lang="en-US" sz="1600" b="1" i="1" dirty="0">
                <a:solidFill>
                  <a:schemeClr val="tx1">
                    <a:lumMod val="95000"/>
                    <a:lumOff val="5000"/>
                  </a:schemeClr>
                </a:solidFill>
                <a:effectLst>
                  <a:outerShdw blurRad="38100" dist="38100" dir="2700000" algn="tl">
                    <a:srgbClr val="000000">
                      <a:alpha val="43137"/>
                    </a:srgbClr>
                  </a:outerShdw>
                </a:effectLst>
              </a:rPr>
              <a:t>EYC National Coordinator Joseph </a:t>
            </a:r>
            <a:r>
              <a:rPr lang="en-US" sz="1600" b="1" i="1" dirty="0" err="1">
                <a:solidFill>
                  <a:schemeClr val="tx1">
                    <a:lumMod val="95000"/>
                    <a:lumOff val="5000"/>
                  </a:schemeClr>
                </a:solidFill>
                <a:effectLst>
                  <a:outerShdw blurRad="38100" dist="38100" dir="2700000" algn="tl">
                    <a:srgbClr val="000000">
                      <a:alpha val="43137"/>
                    </a:srgbClr>
                  </a:outerShdw>
                </a:effectLst>
              </a:rPr>
              <a:t>Wasikhongo</a:t>
            </a:r>
            <a:endParaRPr lang="en-US" sz="1600" b="1" i="1" dirty="0">
              <a:solidFill>
                <a:schemeClr val="tx1">
                  <a:lumMod val="95000"/>
                  <a:lumOff val="5000"/>
                </a:schemeClr>
              </a:solidFill>
              <a:effectLst>
                <a:outerShdw blurRad="38100" dist="38100" dir="2700000" algn="tl">
                  <a:srgbClr val="000000">
                    <a:alpha val="43137"/>
                  </a:srgbClr>
                </a:outerShdw>
              </a:effectLst>
            </a:endParaRPr>
          </a:p>
        </p:txBody>
      </p:sp>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gradFill flip="none" rotWithShape="1">
            <a:gsLst>
              <a:gs pos="0">
                <a:schemeClr val="accent5">
                  <a:lumMod val="0"/>
                  <a:lumOff val="100000"/>
                  <a:alpha val="15000"/>
                </a:schemeClr>
              </a:gs>
              <a:gs pos="79000">
                <a:srgbClr val="00B0F0"/>
              </a:gs>
              <a:gs pos="100000">
                <a:srgbClr val="00B0F0"/>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796716" y="305068"/>
            <a:ext cx="8598569" cy="6247864"/>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8800" u="sng" dirty="0">
                <a:solidFill>
                  <a:schemeClr val="bg1"/>
                </a:solidFill>
                <a:effectLst>
                  <a:outerShdw blurRad="38100" dist="38100" dir="2700000" algn="tl">
                    <a:srgbClr val="000000">
                      <a:alpha val="43137"/>
                    </a:srgbClr>
                  </a:outerShdw>
                </a:effectLst>
                <a:latin typeface="Arial Black" panose="020B0A04020102020204" pitchFamily="34" charset="0"/>
              </a:rPr>
              <a:t>APRIL 2026</a:t>
            </a:r>
            <a:endParaRPr lang="en-US" sz="8800" u="sng" dirty="0">
              <a:solidFill>
                <a:schemeClr val="bg1"/>
              </a:solidFill>
              <a:effectLst>
                <a:outerShdw blurRad="38100" dist="38100" dir="2700000" algn="tl">
                  <a:srgbClr val="000000">
                    <a:alpha val="43137"/>
                  </a:srgbClr>
                </a:outerShdw>
              </a:effectLst>
              <a:latin typeface="Arial Black" panose="020B0A04020102020204" pitchFamily="34" charset="0"/>
            </a:endParaRPr>
          </a:p>
          <a:p>
            <a:pPr marL="342900" indent="-342900">
              <a:buFont typeface="Arial" panose="020B0604020202020204" pitchFamily="34" charset="0"/>
              <a:buChar char="•"/>
            </a:pPr>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pPr marL="342900" indent="-342900">
              <a:buFont typeface="Arial" panose="020B0604020202020204" pitchFamily="34" charset="0"/>
              <a:buChar char="•"/>
            </a:pPr>
            <a:r>
              <a:rPr lang="en-US" sz="2400" dirty="0">
                <a:solidFill>
                  <a:schemeClr val="bg1"/>
                </a:solidFill>
                <a:effectLst>
                  <a:outerShdw blurRad="38100" dist="38100" dir="2700000" algn="tl">
                    <a:srgbClr val="000000">
                      <a:alpha val="43137"/>
                    </a:srgbClr>
                  </a:outerShdw>
                </a:effectLst>
                <a:latin typeface="Arial Black" panose="020B0A04020102020204" pitchFamily="34" charset="0"/>
              </a:rPr>
              <a:t>GARISSA COUNTY BASED FORUM</a:t>
            </a:r>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pPr marL="342900" indent="-342900">
              <a:buFont typeface="Arial" panose="020B0604020202020204" pitchFamily="34" charset="0"/>
              <a:buChar char="•"/>
            </a:pPr>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pPr marL="342900" indent="-342900">
              <a:buFont typeface="Arial" panose="020B0604020202020204" pitchFamily="34" charset="0"/>
              <a:buChar char="•"/>
            </a:pPr>
            <a:r>
              <a:rPr lang="en-US" sz="2400" dirty="0">
                <a:solidFill>
                  <a:schemeClr val="bg1"/>
                </a:solidFill>
                <a:effectLst>
                  <a:outerShdw blurRad="38100" dist="38100" dir="2700000" algn="tl">
                    <a:srgbClr val="000000">
                      <a:alpha val="43137"/>
                    </a:srgbClr>
                  </a:outerShdw>
                </a:effectLst>
                <a:latin typeface="Arial Black" panose="020B0A04020102020204" pitchFamily="34" charset="0"/>
              </a:rPr>
              <a:t>LAUNCH OF EDUCATION FINANCE CHARTER</a:t>
            </a:r>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pPr marL="342900" indent="-342900">
              <a:buFont typeface="Arial" panose="020B0604020202020204" pitchFamily="34" charset="0"/>
              <a:buChar char="•"/>
            </a:pPr>
            <a:r>
              <a:rPr lang="en-US" sz="2400" dirty="0">
                <a:solidFill>
                  <a:prstClr val="white"/>
                </a:solidFill>
                <a:effectLst>
                  <a:outerShdw blurRad="38100" dist="38100" dir="2700000" algn="tl">
                    <a:srgbClr val="000000">
                      <a:alpha val="43137"/>
                    </a:srgbClr>
                  </a:outerShdw>
                </a:effectLst>
                <a:latin typeface="Arial Black" panose="020B0A04020102020204" pitchFamily="34" charset="0"/>
              </a:rPr>
              <a:t>GARISSA COUNTY EDUCATION BOARD AND PARTNERS JOINT WORKSHOP</a:t>
            </a:r>
            <a:endParaRPr lang="en-US" sz="2400" dirty="0">
              <a:solidFill>
                <a:prstClr val="white"/>
              </a:solidFill>
              <a:effectLst>
                <a:outerShdw blurRad="38100" dist="38100" dir="2700000" algn="tl">
                  <a:srgbClr val="000000">
                    <a:alpha val="43137"/>
                  </a:srgbClr>
                </a:outerShdw>
              </a:effectLst>
              <a:latin typeface="Arial Black" panose="020B0A04020102020204" pitchFamily="34" charset="0"/>
            </a:endParaRPr>
          </a:p>
          <a:p>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pPr marL="342900" indent="-342900">
              <a:buFont typeface="Arial" panose="020B0604020202020204" pitchFamily="34" charset="0"/>
              <a:buChar char="•"/>
            </a:pPr>
            <a:r>
              <a:rPr lang="en-US" sz="2400" dirty="0">
                <a:solidFill>
                  <a:schemeClr val="bg1"/>
                </a:solidFill>
                <a:effectLst>
                  <a:outerShdw blurRad="38100" dist="38100" dir="2700000" algn="tl">
                    <a:srgbClr val="000000">
                      <a:alpha val="43137"/>
                    </a:srgbClr>
                  </a:outerShdw>
                </a:effectLst>
                <a:latin typeface="Arial Black" panose="020B0A04020102020204" pitchFamily="34" charset="0"/>
              </a:rPr>
              <a:t>GLOBAL ACTION WEEK OF EDUCATION 2026</a:t>
            </a:r>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pPr marL="342900" indent="-342900">
              <a:buFont typeface="Arial" panose="020B0604020202020204" pitchFamily="34" charset="0"/>
              <a:buChar char="•"/>
            </a:pPr>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pPr marL="342900" indent="-342900">
              <a:buFont typeface="Arial" panose="020B0604020202020204" pitchFamily="34" charset="0"/>
              <a:buChar char="•"/>
            </a:pPr>
            <a:r>
              <a:rPr lang="en-US" sz="2400" dirty="0">
                <a:solidFill>
                  <a:schemeClr val="bg1"/>
                </a:solidFill>
                <a:effectLst>
                  <a:outerShdw blurRad="38100" dist="38100" dir="2700000" algn="tl">
                    <a:srgbClr val="000000">
                      <a:alpha val="43137"/>
                    </a:srgbClr>
                  </a:outerShdw>
                </a:effectLst>
                <a:latin typeface="Arial Black" panose="020B0A04020102020204" pitchFamily="34" charset="0"/>
              </a:rPr>
              <a:t>TEACHER WELL BEING VALIDATION AND LEARNING WORKSHOP</a:t>
            </a:r>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a:p>
            <a:endParaRPr lang="en-US" sz="24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6297168" y="838761"/>
            <a:ext cx="5710989" cy="5409077"/>
            <a:chOff x="6625388" y="753979"/>
            <a:chExt cx="5181601" cy="4957009"/>
          </a:xfrm>
          <a:blipFill>
            <a:blip r:embed="rId1"/>
            <a:stretch>
              <a:fillRect/>
            </a:stretch>
          </a:blipFill>
          <a:effectLst>
            <a:outerShdw blurRad="50800" dist="101600" algn="l" rotWithShape="0">
              <a:prstClr val="black">
                <a:alpha val="40000"/>
              </a:prstClr>
            </a:outerShdw>
          </a:effectLst>
        </p:grpSpPr>
        <p:sp>
          <p:nvSpPr>
            <p:cNvPr id="2" name="Rectangle 1"/>
            <p:cNvSpPr/>
            <p:nvPr/>
          </p:nvSpPr>
          <p:spPr>
            <a:xfrm>
              <a:off x="6625388" y="766010"/>
              <a:ext cx="2585517" cy="2374232"/>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9277815" y="753979"/>
              <a:ext cx="2529174" cy="2398295"/>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625389" y="3218985"/>
              <a:ext cx="2585518" cy="2459919"/>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9277815" y="3218985"/>
              <a:ext cx="2529174" cy="249200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TextBox 8"/>
          <p:cNvSpPr txBox="1"/>
          <p:nvPr/>
        </p:nvSpPr>
        <p:spPr>
          <a:xfrm>
            <a:off x="189185" y="851889"/>
            <a:ext cx="5711952" cy="83099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defRPr/>
            </a:pPr>
            <a:r>
              <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rPr>
              <a:t>GARISSA COUNTY BASED FORUM</a:t>
            </a:r>
            <a:endPar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endParaRPr>
          </a:p>
        </p:txBody>
      </p:sp>
      <p:sp>
        <p:nvSpPr>
          <p:cNvPr id="10" name="TextBox 9"/>
          <p:cNvSpPr txBox="1"/>
          <p:nvPr/>
        </p:nvSpPr>
        <p:spPr>
          <a:xfrm>
            <a:off x="329184" y="2048256"/>
            <a:ext cx="5413248" cy="3957855"/>
          </a:xfrm>
          <a:prstGeom prst="rect">
            <a:avLst/>
          </a:prstGeom>
          <a:noFill/>
        </p:spPr>
        <p:txBody>
          <a:bodyPr wrap="square" rtlCol="0">
            <a:spAutoFit/>
          </a:bodyPr>
          <a:lstStyle/>
          <a:p>
            <a:pPr marL="0" marR="0" algn="just">
              <a:lnSpc>
                <a:spcPct val="120000"/>
              </a:lnSpc>
              <a:spcAft>
                <a:spcPts val="1000"/>
              </a:spcAft>
              <a:buNone/>
            </a:pPr>
            <a:r>
              <a:rPr lang="en-US" sz="1800"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On 9–10 April 2026, EYC convened education dialogue forums in Garissa County involving government officials, teachers, civil society organizations, and refugee representatives. Discussions focused on teacher shortages, overcrowded classrooms, low enrolment, inadequate infrastructure, and recognition of refugee teachers. Stakeholders committed to strengthening collaboration to promote inclusive and equitable education.</a:t>
            </a:r>
            <a:endParaRPr lang="en-US" sz="1400" dirty="0">
              <a:solidFill>
                <a:schemeClr val="tx1">
                  <a:lumMod val="95000"/>
                  <a:lumOff val="5000"/>
                </a:schemeClr>
              </a:solidFill>
              <a:effectLst/>
              <a:latin typeface="Corbel" panose="020B0503020204020204" pitchFamily="34" charset="0"/>
              <a:ea typeface="幼圆"/>
              <a:cs typeface="Times New Roman" panose="02020603050405020304" pitchFamily="18" charset="0"/>
            </a:endParaRPr>
          </a:p>
          <a:p>
            <a:pPr marL="0" marR="0" algn="just">
              <a:lnSpc>
                <a:spcPct val="120000"/>
              </a:lnSpc>
              <a:spcAft>
                <a:spcPts val="1000"/>
              </a:spcAft>
              <a:buNone/>
            </a:pPr>
            <a:endParaRPr lang="en-US" sz="1400" dirty="0">
              <a:effectLst/>
              <a:latin typeface="Corbel" panose="020B0503020204020204" pitchFamily="34" charset="0"/>
              <a:ea typeface="幼圆"/>
              <a:cs typeface="Times New Roman" panose="02020603050405020304" pitchFamily="18" charset="0"/>
            </a:endParaRPr>
          </a:p>
          <a:p>
            <a:pPr marL="0" marR="0" algn="just">
              <a:lnSpc>
                <a:spcPct val="120000"/>
              </a:lnSpc>
              <a:spcAft>
                <a:spcPts val="1000"/>
              </a:spcAft>
              <a:buNone/>
            </a:pPr>
            <a:r>
              <a:rPr lang="en-US" sz="1800" b="1" u="none" strike="noStrike" dirty="0">
                <a:solidFill>
                  <a:srgbClr val="000000"/>
                </a:solidFill>
                <a:effectLst/>
                <a:latin typeface="Times New Roman" panose="02020603050405020304" pitchFamily="18" charset="0"/>
                <a:ea typeface="幼圆"/>
                <a:cs typeface="Times New Roman" panose="02020603050405020304" pitchFamily="18" charset="0"/>
              </a:rPr>
              <a:t> </a:t>
            </a:r>
            <a:endParaRPr lang="en-US" sz="1400" dirty="0">
              <a:effectLst/>
              <a:latin typeface="Corbel" panose="020B0503020204020204" pitchFamily="34" charset="0"/>
              <a:ea typeface="幼圆"/>
              <a:cs typeface="Times New Roman" panose="02020603050405020304" pitchFamily="18" charset="0"/>
            </a:endParaRPr>
          </a:p>
        </p:txBody>
      </p:sp>
    </p:spTree>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6096000" y="3286576"/>
            <a:ext cx="5912157" cy="2961262"/>
            <a:chOff x="6625389" y="3218985"/>
            <a:chExt cx="5181600" cy="2492003"/>
          </a:xfrm>
          <a:blipFill>
            <a:blip r:embed="rId1"/>
            <a:stretch>
              <a:fillRect/>
            </a:stretch>
          </a:blipFill>
          <a:effectLst>
            <a:outerShdw blurRad="50800" dist="101600" algn="l" rotWithShape="0">
              <a:prstClr val="black">
                <a:alpha val="40000"/>
              </a:prstClr>
            </a:outerShdw>
          </a:effectLst>
        </p:grpSpPr>
        <p:sp>
          <p:nvSpPr>
            <p:cNvPr id="5" name="Rectangle 4"/>
            <p:cNvSpPr/>
            <p:nvPr/>
          </p:nvSpPr>
          <p:spPr>
            <a:xfrm>
              <a:off x="6625389" y="3218985"/>
              <a:ext cx="2585518" cy="2459919"/>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9277815" y="3218985"/>
              <a:ext cx="2529174" cy="249200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Box 7"/>
          <p:cNvSpPr txBox="1"/>
          <p:nvPr/>
        </p:nvSpPr>
        <p:spPr>
          <a:xfrm>
            <a:off x="183843" y="765965"/>
            <a:ext cx="6113325" cy="83099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defRPr/>
            </a:pPr>
            <a:r>
              <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rPr>
              <a:t>LAUNCH OF EDUCATION FINANCE CHARTER</a:t>
            </a:r>
            <a:endPar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endParaRPr>
          </a:p>
        </p:txBody>
      </p:sp>
      <p:sp>
        <p:nvSpPr>
          <p:cNvPr id="13" name="TextBox 12"/>
          <p:cNvSpPr txBox="1"/>
          <p:nvPr/>
        </p:nvSpPr>
        <p:spPr>
          <a:xfrm>
            <a:off x="183843" y="1822453"/>
            <a:ext cx="5401709" cy="2727863"/>
          </a:xfrm>
          <a:prstGeom prst="rect">
            <a:avLst/>
          </a:prstGeom>
          <a:noFill/>
        </p:spPr>
        <p:txBody>
          <a:bodyPr wrap="square" rtlCol="0">
            <a:spAutoFit/>
          </a:bodyPr>
          <a:lstStyle/>
          <a:p>
            <a:pPr marL="0" marR="0" algn="just">
              <a:lnSpc>
                <a:spcPct val="120000"/>
              </a:lnSpc>
              <a:spcAft>
                <a:spcPts val="1000"/>
              </a:spcAft>
              <a:buNone/>
            </a:pPr>
            <a:r>
              <a:rPr lang="en-US" sz="1800"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From 20–24 April 2026, civil society organizations from Eastern, Southern, West, and Central Africa convened in Nairobi for the Global Action Week for Education meeting under the Education Financing Learning Collaborative. A key </a:t>
            </a:r>
            <a:r>
              <a:rPr lang="en-US" sz="1800" b="1"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outcome</a:t>
            </a:r>
            <a:r>
              <a:rPr lang="en-US" sz="1800"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 was the launch of the Education Finance Charter, which calls for increased education funding, stronger accountability mechanisms, and equitable access to quality education across Africa.</a:t>
            </a:r>
            <a:endParaRPr lang="en-US" sz="1400" dirty="0">
              <a:solidFill>
                <a:schemeClr val="tx1">
                  <a:lumMod val="95000"/>
                  <a:lumOff val="5000"/>
                </a:schemeClr>
              </a:solidFill>
              <a:effectLst/>
              <a:latin typeface="Corbel" panose="020B0503020204020204" pitchFamily="34" charset="0"/>
              <a:ea typeface="幼圆"/>
              <a:cs typeface="Times New Roman" panose="02020603050405020304" pitchFamily="18" charset="0"/>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602318"/>
            <a:ext cx="5819530" cy="2684258"/>
          </a:xfrm>
          <a:prstGeom prst="rect">
            <a:avLst/>
          </a:prstGeom>
        </p:spPr>
      </p:pic>
    </p:spTree>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6297168" y="838761"/>
            <a:ext cx="5710989" cy="5409077"/>
            <a:chOff x="6625388" y="753979"/>
            <a:chExt cx="5181601" cy="4957009"/>
          </a:xfrm>
          <a:blipFill>
            <a:blip r:embed="rId1"/>
            <a:stretch>
              <a:fillRect/>
            </a:stretch>
          </a:blipFill>
          <a:effectLst>
            <a:outerShdw blurRad="50800" dist="101600" algn="l" rotWithShape="0">
              <a:prstClr val="black">
                <a:alpha val="40000"/>
              </a:prstClr>
            </a:outerShdw>
          </a:effectLst>
        </p:grpSpPr>
        <p:sp>
          <p:nvSpPr>
            <p:cNvPr id="2" name="Rectangle 1"/>
            <p:cNvSpPr/>
            <p:nvPr/>
          </p:nvSpPr>
          <p:spPr>
            <a:xfrm>
              <a:off x="6625388" y="766010"/>
              <a:ext cx="2585517" cy="2374232"/>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9277815" y="753979"/>
              <a:ext cx="2529174" cy="2398295"/>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625389" y="3218985"/>
              <a:ext cx="2585518" cy="2459919"/>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9277815" y="3218985"/>
              <a:ext cx="2529174" cy="249200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p:cNvSpPr txBox="1"/>
          <p:nvPr/>
        </p:nvSpPr>
        <p:spPr>
          <a:xfrm>
            <a:off x="347681" y="851889"/>
            <a:ext cx="5394960" cy="1200329"/>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defRPr/>
            </a:pPr>
            <a:r>
              <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rPr>
              <a:t>GARISSA COUNTY EDUCATION BOARD AND PARTNERS JOINT WORKSHOP</a:t>
            </a:r>
            <a:endPar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endParaRPr>
          </a:p>
        </p:txBody>
      </p:sp>
      <p:sp>
        <p:nvSpPr>
          <p:cNvPr id="8" name="TextBox 7"/>
          <p:cNvSpPr txBox="1"/>
          <p:nvPr/>
        </p:nvSpPr>
        <p:spPr>
          <a:xfrm>
            <a:off x="183843" y="2374256"/>
            <a:ext cx="6101680" cy="4320157"/>
          </a:xfrm>
          <a:prstGeom prst="rect">
            <a:avLst/>
          </a:prstGeom>
          <a:noFill/>
        </p:spPr>
        <p:txBody>
          <a:bodyPr wrap="square" rtlCol="0">
            <a:spAutoFit/>
          </a:bodyPr>
          <a:lstStyle/>
          <a:p>
            <a:pPr marL="0" marR="0" algn="just">
              <a:lnSpc>
                <a:spcPct val="115000"/>
              </a:lnSpc>
              <a:buNone/>
            </a:pPr>
            <a:r>
              <a:rPr lang="en-US" sz="1800" kern="100" dirty="0">
                <a:solidFill>
                  <a:schemeClr val="tx1">
                    <a:lumMod val="95000"/>
                    <a:lumOff val="5000"/>
                  </a:schemeClr>
                </a:solidFill>
                <a:effectLst/>
                <a:latin typeface="Times New Roman" panose="02020603050405020304" pitchFamily="18" charset="0"/>
                <a:ea typeface="Times New Roman" panose="02020603050405020304" pitchFamily="18" charset="0"/>
              </a:rPr>
              <a:t>On 21</a:t>
            </a:r>
            <a:r>
              <a:rPr lang="en-US" sz="1800" kern="100" baseline="30000" dirty="0">
                <a:solidFill>
                  <a:schemeClr val="tx1">
                    <a:lumMod val="95000"/>
                    <a:lumOff val="5000"/>
                  </a:schemeClr>
                </a:solidFill>
                <a:effectLst/>
                <a:latin typeface="Times New Roman" panose="02020603050405020304" pitchFamily="18" charset="0"/>
                <a:ea typeface="Times New Roman" panose="02020603050405020304" pitchFamily="18" charset="0"/>
              </a:rPr>
              <a:t>st</a:t>
            </a:r>
            <a:r>
              <a:rPr lang="en-US" sz="1800" kern="100" dirty="0">
                <a:solidFill>
                  <a:schemeClr val="tx1">
                    <a:lumMod val="95000"/>
                    <a:lumOff val="5000"/>
                  </a:schemeClr>
                </a:solidFill>
                <a:effectLst/>
                <a:latin typeface="Times New Roman" panose="02020603050405020304" pitchFamily="18" charset="0"/>
                <a:ea typeface="Times New Roman" panose="02020603050405020304" pitchFamily="18" charset="0"/>
              </a:rPr>
              <a:t> to 23</a:t>
            </a:r>
            <a:r>
              <a:rPr lang="en-US" sz="1800" kern="100" baseline="30000" dirty="0">
                <a:solidFill>
                  <a:schemeClr val="tx1">
                    <a:lumMod val="95000"/>
                    <a:lumOff val="5000"/>
                  </a:schemeClr>
                </a:solidFill>
                <a:effectLst/>
                <a:latin typeface="Times New Roman" panose="02020603050405020304" pitchFamily="18" charset="0"/>
                <a:ea typeface="Times New Roman" panose="02020603050405020304" pitchFamily="18" charset="0"/>
              </a:rPr>
              <a:t>rd</a:t>
            </a:r>
            <a:r>
              <a:rPr lang="en-US" sz="1800" kern="100" dirty="0">
                <a:solidFill>
                  <a:schemeClr val="tx1">
                    <a:lumMod val="95000"/>
                    <a:lumOff val="5000"/>
                  </a:schemeClr>
                </a:solidFill>
                <a:effectLst/>
                <a:latin typeface="Times New Roman" panose="02020603050405020304" pitchFamily="18" charset="0"/>
                <a:ea typeface="Times New Roman" panose="02020603050405020304" pitchFamily="18" charset="0"/>
              </a:rPr>
              <a:t> April the Garissa County Education Board (CEB) and Partners held a joint workshop aimed at strengthening the role of the CEB in inclusive education governance, enhance understanding of refugee education integration frameworks, review progress and identify service delivery gaps in refugee-hosting contexts, and promote evidence-based advocacy for teacher deployment, recognition, and wellbeing.</a:t>
            </a:r>
            <a:endPar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endParaRPr>
          </a:p>
          <a:p>
            <a:pPr marL="0" marR="0" algn="just">
              <a:lnSpc>
                <a:spcPct val="115000"/>
              </a:lnSpc>
              <a:buNone/>
            </a:pPr>
            <a:r>
              <a:rPr lang="en-US" sz="1800" kern="100" dirty="0">
                <a:solidFill>
                  <a:schemeClr val="tx1">
                    <a:lumMod val="95000"/>
                    <a:lumOff val="5000"/>
                  </a:schemeClr>
                </a:solidFill>
                <a:effectLst/>
                <a:latin typeface="Times New Roman" panose="02020603050405020304" pitchFamily="18" charset="0"/>
                <a:ea typeface="Times New Roman" panose="02020603050405020304" pitchFamily="18" charset="0"/>
              </a:rPr>
              <a:t>Some of the recommendations highlighted were as follows;</a:t>
            </a:r>
            <a:endPar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500"/>
              </a:spcBef>
              <a:buFont typeface="Symbol" panose="05050102010706020507" pitchFamily="18" charset="2"/>
              <a:buChar char=""/>
            </a:pPr>
            <a:r>
              <a:rPr lang="en-US" sz="1800" kern="100" dirty="0">
                <a:solidFill>
                  <a:schemeClr val="tx1">
                    <a:lumMod val="95000"/>
                    <a:lumOff val="5000"/>
                  </a:schemeClr>
                </a:solidFill>
                <a:effectLst/>
                <a:latin typeface="Times New Roman" panose="02020603050405020304" pitchFamily="18" charset="0"/>
                <a:ea typeface="Times New Roman" panose="02020603050405020304" pitchFamily="18" charset="0"/>
              </a:rPr>
              <a:t>Strengthen the role of CEB in providing advisory and oversight functions on refugee education.</a:t>
            </a:r>
            <a:endPar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endParaRPr>
          </a:p>
          <a:p>
            <a:pPr marL="342900" marR="0" lvl="0" indent="-342900" algn="just">
              <a:lnSpc>
                <a:spcPct val="115000"/>
              </a:lnSpc>
              <a:spcBef>
                <a:spcPts val="500"/>
              </a:spcBef>
              <a:buFont typeface="Symbol" panose="05050102010706020507" pitchFamily="18" charset="2"/>
              <a:buChar char=""/>
            </a:pPr>
            <a:r>
              <a:rPr lang="en-US" sz="1800" kern="100" dirty="0">
                <a:solidFill>
                  <a:schemeClr val="tx1">
                    <a:lumMod val="95000"/>
                    <a:lumOff val="5000"/>
                  </a:schemeClr>
                </a:solidFill>
                <a:effectLst/>
                <a:latin typeface="Times New Roman" panose="02020603050405020304" pitchFamily="18" charset="0"/>
                <a:ea typeface="Times New Roman" panose="02020603050405020304" pitchFamily="18" charset="0"/>
              </a:rPr>
              <a:t>Fast-track the registration of all refugee camp schools as public/community schools under the Ministry of Education.</a:t>
            </a:r>
            <a:endPar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endParaRPr>
          </a:p>
          <a:p>
            <a:pPr marL="0" marR="0">
              <a:buNone/>
            </a:pPr>
            <a:r>
              <a:rPr lang="en-US" sz="1800" kern="100" dirty="0">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spTree>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6967634" y="3623284"/>
            <a:ext cx="5224365" cy="2649329"/>
            <a:chOff x="6297169" y="3528570"/>
            <a:chExt cx="5565259" cy="2577441"/>
          </a:xfrm>
          <a:blipFill>
            <a:blip r:embed="rId1"/>
            <a:stretch>
              <a:fillRect/>
            </a:stretch>
          </a:blipFill>
          <a:effectLst>
            <a:outerShdw blurRad="50800" dist="101600" dir="2700000" algn="tl" rotWithShape="0">
              <a:prstClr val="black">
                <a:alpha val="40000"/>
              </a:prstClr>
            </a:outerShdw>
          </a:effectLst>
        </p:grpSpPr>
        <p:sp>
          <p:nvSpPr>
            <p:cNvPr id="5" name="Rectangle 4"/>
            <p:cNvSpPr/>
            <p:nvPr/>
          </p:nvSpPr>
          <p:spPr>
            <a:xfrm>
              <a:off x="6297169" y="3528570"/>
              <a:ext cx="2388793" cy="2520458"/>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8685962" y="3528570"/>
              <a:ext cx="3176466" cy="2577441"/>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TextBox 2"/>
          <p:cNvSpPr txBox="1"/>
          <p:nvPr/>
        </p:nvSpPr>
        <p:spPr>
          <a:xfrm>
            <a:off x="183843" y="851889"/>
            <a:ext cx="5474208" cy="83099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defRPr/>
            </a:pPr>
            <a:r>
              <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rPr>
              <a:t>GLOBAL ACTION WEEK OF EDUCATION 2026</a:t>
            </a:r>
            <a:endPar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endParaRPr>
          </a:p>
        </p:txBody>
      </p:sp>
      <p:sp>
        <p:nvSpPr>
          <p:cNvPr id="7" name="TextBox 6"/>
          <p:cNvSpPr txBox="1"/>
          <p:nvPr/>
        </p:nvSpPr>
        <p:spPr>
          <a:xfrm>
            <a:off x="296883" y="1766013"/>
            <a:ext cx="5361168" cy="2933752"/>
          </a:xfrm>
          <a:prstGeom prst="rect">
            <a:avLst/>
          </a:prstGeom>
          <a:noFill/>
        </p:spPr>
        <p:txBody>
          <a:bodyPr wrap="square" rtlCol="0">
            <a:spAutoFit/>
          </a:bodyPr>
          <a:lstStyle/>
          <a:p>
            <a:pPr marL="0" marR="0" algn="just">
              <a:lnSpc>
                <a:spcPct val="115000"/>
              </a:lnSpc>
              <a:buNone/>
            </a:pPr>
            <a:r>
              <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rPr>
              <a:t>On 22 April 2026, EYC convened the GAWE 2026 Forum supported by </a:t>
            </a:r>
            <a:r>
              <a:rPr lang="en-US" sz="1800" dirty="0" err="1">
                <a:solidFill>
                  <a:schemeClr val="tx1">
                    <a:lumMod val="95000"/>
                    <a:lumOff val="5000"/>
                  </a:schemeClr>
                </a:solidFill>
                <a:effectLst/>
                <a:latin typeface="Times New Roman" panose="02020603050405020304" pitchFamily="18" charset="0"/>
                <a:ea typeface="Times New Roman" panose="02020603050405020304" pitchFamily="18" charset="0"/>
              </a:rPr>
              <a:t>WeWorld</a:t>
            </a:r>
            <a:r>
              <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rPr>
              <a:t> Kenya. Discussions centered on education financing, equity, accountability, and system strengthening.</a:t>
            </a:r>
            <a:endPar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endParaRPr>
          </a:p>
          <a:p>
            <a:pPr marL="0" marR="0" algn="just">
              <a:lnSpc>
                <a:spcPct val="115000"/>
              </a:lnSpc>
              <a:buNone/>
            </a:pPr>
            <a:endParaRPr lang="en-US" dirty="0">
              <a:solidFill>
                <a:schemeClr val="tx1">
                  <a:lumMod val="95000"/>
                  <a:lumOff val="5000"/>
                </a:schemeClr>
              </a:solidFill>
              <a:latin typeface="Times New Roman" panose="02020603050405020304" pitchFamily="18" charset="0"/>
              <a:ea typeface="Times New Roman" panose="02020603050405020304" pitchFamily="18" charset="0"/>
            </a:endParaRPr>
          </a:p>
          <a:p>
            <a:pPr marL="0" marR="0" algn="just">
              <a:lnSpc>
                <a:spcPct val="115000"/>
              </a:lnSpc>
              <a:buNone/>
            </a:pPr>
            <a:r>
              <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rPr>
              <a:t> Stakeholders emphasized the importance of timely funding, effective data use, and improved coordination among government, civil society, and development partners.</a:t>
            </a:r>
            <a:endParaRPr lang="en-US" sz="1800" dirty="0">
              <a:solidFill>
                <a:schemeClr val="tx1">
                  <a:lumMod val="95000"/>
                  <a:lumOff val="5000"/>
                </a:schemeClr>
              </a:solidFill>
              <a:effectLst/>
              <a:latin typeface="Times New Roman" panose="02020603050405020304" pitchFamily="18" charset="0"/>
              <a:ea typeface="Times New Roman" panose="02020603050405020304" pitchFamily="18"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a:off x="6967635" y="585387"/>
            <a:ext cx="4505899" cy="294318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6297168" y="838761"/>
            <a:ext cx="5710989" cy="5409077"/>
            <a:chOff x="6625388" y="753979"/>
            <a:chExt cx="5181601" cy="4957009"/>
          </a:xfrm>
          <a:blipFill>
            <a:blip r:embed="rId1"/>
            <a:stretch>
              <a:fillRect/>
            </a:stretch>
          </a:blipFill>
          <a:effectLst>
            <a:outerShdw blurRad="50800" dist="88900" algn="l" rotWithShape="0">
              <a:prstClr val="black">
                <a:alpha val="40000"/>
              </a:prstClr>
            </a:outerShdw>
          </a:effectLst>
        </p:grpSpPr>
        <p:sp>
          <p:nvSpPr>
            <p:cNvPr id="2" name="Rectangle 1"/>
            <p:cNvSpPr/>
            <p:nvPr/>
          </p:nvSpPr>
          <p:spPr>
            <a:xfrm>
              <a:off x="6625388" y="766010"/>
              <a:ext cx="2585517" cy="2374232"/>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9277815" y="753979"/>
              <a:ext cx="2529174" cy="2398295"/>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625389" y="3218985"/>
              <a:ext cx="2585518" cy="2459919"/>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9277815" y="3218985"/>
              <a:ext cx="2529174" cy="2492003"/>
            </a:xfrm>
            <a:prstGeom prst="rect">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p:cNvSpPr txBox="1"/>
          <p:nvPr/>
        </p:nvSpPr>
        <p:spPr>
          <a:xfrm>
            <a:off x="183843" y="838761"/>
            <a:ext cx="5358384" cy="120032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defRPr/>
            </a:pPr>
            <a:r>
              <a:rPr kumimoji="0" lang="en-US" sz="24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rPr>
              <a:t>TEACHER WELLBEING </a:t>
            </a:r>
            <a:r>
              <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rPr>
              <a:t>VALIDATION AND LEARNING WORKSHOP</a:t>
            </a:r>
            <a:endParaRPr kumimoji="0" lang="en-US" sz="24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Black" panose="020B0A04020102020204" pitchFamily="34" charset="0"/>
              <a:ea typeface="+mn-ea"/>
              <a:cs typeface="+mn-cs"/>
            </a:endParaRPr>
          </a:p>
        </p:txBody>
      </p:sp>
      <p:sp>
        <p:nvSpPr>
          <p:cNvPr id="9" name="TextBox 8"/>
          <p:cNvSpPr txBox="1"/>
          <p:nvPr/>
        </p:nvSpPr>
        <p:spPr>
          <a:xfrm>
            <a:off x="257587" y="2039090"/>
            <a:ext cx="5358384" cy="5243680"/>
          </a:xfrm>
          <a:prstGeom prst="rect">
            <a:avLst/>
          </a:prstGeom>
          <a:noFill/>
        </p:spPr>
        <p:txBody>
          <a:bodyPr wrap="square" rtlCol="0">
            <a:spAutoFit/>
          </a:bodyPr>
          <a:lstStyle/>
          <a:p>
            <a:pPr marL="0" marR="0" algn="just">
              <a:lnSpc>
                <a:spcPct val="120000"/>
              </a:lnSpc>
              <a:spcAft>
                <a:spcPts val="1000"/>
              </a:spcAft>
              <a:buNone/>
            </a:pPr>
            <a:r>
              <a:rPr lang="en-US" sz="1800"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The </a:t>
            </a:r>
            <a:r>
              <a:rPr lang="en-US" sz="1800" dirty="0" err="1">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TeachWell</a:t>
            </a:r>
            <a:r>
              <a:rPr lang="en-US" sz="1800"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 Project held a validation workshop in Naivasha to review findings on teacher well-being in refugee and refugee-hosting communities in Garissa and Turkana counties. The workshop brought together consortium partners, including </a:t>
            </a:r>
            <a:r>
              <a:rPr lang="en-US" sz="1800" dirty="0" err="1">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Elimu</a:t>
            </a:r>
            <a:r>
              <a:rPr lang="en-US" sz="1800"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 </a:t>
            </a:r>
            <a:r>
              <a:rPr lang="en-US" sz="1800" dirty="0" err="1">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Yetu</a:t>
            </a:r>
            <a:r>
              <a:rPr lang="en-US" sz="1800"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rPr>
              <a:t> Coalition, and government stakeholders from the Ministry of Education and Teachers Service Commission. Findings highlighted key challenges such as poor working conditions, limited policy recognition, heavy workloads, inadequate psychosocial support, and gaps in safety and inclusive education. The Ministry of Education validated the findings and emphasized the need for policy and system reforms.</a:t>
            </a:r>
            <a:endParaRPr lang="en-US" sz="1400" dirty="0">
              <a:solidFill>
                <a:schemeClr val="tx1">
                  <a:lumMod val="95000"/>
                  <a:lumOff val="5000"/>
                </a:schemeClr>
              </a:solidFill>
              <a:effectLst/>
              <a:latin typeface="Corbel" panose="020B0503020204020204" pitchFamily="34" charset="0"/>
              <a:ea typeface="幼圆"/>
              <a:cs typeface="Times New Roman" panose="02020603050405020304" pitchFamily="18" charset="0"/>
            </a:endParaRPr>
          </a:p>
          <a:p>
            <a:pPr marL="0" marR="0" algn="just">
              <a:lnSpc>
                <a:spcPct val="120000"/>
              </a:lnSpc>
              <a:spcAft>
                <a:spcPts val="1000"/>
              </a:spcAft>
              <a:buNone/>
            </a:pPr>
            <a:endParaRPr lang="en-US" sz="1800" dirty="0">
              <a:solidFill>
                <a:schemeClr val="tx1">
                  <a:lumMod val="95000"/>
                  <a:lumOff val="5000"/>
                </a:schemeClr>
              </a:solidFill>
              <a:effectLst/>
              <a:latin typeface="Times New Roman" panose="02020603050405020304" pitchFamily="18" charset="0"/>
              <a:ea typeface="幼圆"/>
              <a:cs typeface="Times New Roman" panose="02020603050405020304" pitchFamily="18" charset="0"/>
            </a:endParaRPr>
          </a:p>
          <a:p>
            <a:pPr marL="0" marR="0" algn="just">
              <a:lnSpc>
                <a:spcPct val="120000"/>
              </a:lnSpc>
              <a:spcAft>
                <a:spcPts val="1000"/>
              </a:spcAft>
              <a:buNone/>
            </a:pPr>
            <a:endParaRPr lang="en-US" sz="1400" dirty="0">
              <a:solidFill>
                <a:schemeClr val="tx1">
                  <a:lumMod val="95000"/>
                  <a:lumOff val="5000"/>
                </a:schemeClr>
              </a:solidFill>
              <a:effectLst/>
              <a:latin typeface="Corbel" panose="020B0503020204020204" pitchFamily="34" charset="0"/>
              <a:ea typeface="幼圆"/>
              <a:cs typeface="Times New Roman" panose="02020603050405020304" pitchFamily="18" charset="0"/>
            </a:endParaRPr>
          </a:p>
        </p:txBody>
      </p:sp>
    </p:spTree>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5" y="625642"/>
            <a:ext cx="6160168" cy="709874"/>
          </a:xfrm>
          <a:prstGeom prst="rect">
            <a:avLst/>
          </a:prstGeom>
          <a:noFill/>
        </p:spPr>
        <p:txBody>
          <a:bodyPr wrap="square" rtlCol="0">
            <a:spAutoFit/>
          </a:bodyPr>
          <a:lstStyle/>
          <a:p>
            <a:pPr marL="0" marR="0" algn="just">
              <a:lnSpc>
                <a:spcPct val="120000"/>
              </a:lnSpc>
              <a:spcAft>
                <a:spcPts val="1000"/>
              </a:spcAft>
              <a:buNone/>
            </a:pPr>
            <a:r>
              <a:rPr lang="en-US" sz="3600" b="1" u="sng" dirty="0">
                <a:solidFill>
                  <a:schemeClr val="bg1"/>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rPr>
              <a:t>Way Forward for EYC</a:t>
            </a:r>
            <a:endParaRPr lang="en-US" sz="2800" u="sng" dirty="0">
              <a:solidFill>
                <a:schemeClr val="bg1"/>
              </a:solidFill>
              <a:effectLst>
                <a:outerShdw blurRad="38100" dist="38100" dir="2700000" algn="tl">
                  <a:srgbClr val="000000">
                    <a:alpha val="43137"/>
                  </a:srgbClr>
                </a:outerShdw>
              </a:effectLst>
              <a:latin typeface="Arial Black" panose="020B0A04020102020204" pitchFamily="34" charset="0"/>
              <a:ea typeface="幼圆"/>
              <a:cs typeface="Times New Roman" panose="02020603050405020304" pitchFamily="18" charset="0"/>
            </a:endParaRPr>
          </a:p>
        </p:txBody>
      </p:sp>
      <p:sp>
        <p:nvSpPr>
          <p:cNvPr id="3" name="TextBox 2"/>
          <p:cNvSpPr txBox="1"/>
          <p:nvPr/>
        </p:nvSpPr>
        <p:spPr>
          <a:xfrm>
            <a:off x="676894" y="1874728"/>
            <a:ext cx="10747168" cy="3416320"/>
          </a:xfrm>
          <a:prstGeom prst="rect">
            <a:avLst/>
          </a:prstGeom>
          <a:noFill/>
        </p:spPr>
        <p:txBody>
          <a:bodyPr wrap="square" rtlCol="0">
            <a:spAutoFit/>
          </a:bodyPr>
          <a:lstStyle/>
          <a:p>
            <a:pPr algn="just"/>
            <a:r>
              <a:rPr lang="en-US" sz="3600" b="1" dirty="0" err="1">
                <a:solidFill>
                  <a:schemeClr val="tx1">
                    <a:lumMod val="95000"/>
                    <a:lumOff val="5000"/>
                  </a:schemeClr>
                </a:solidFill>
                <a:latin typeface="Monotype Corsiva" panose="03010101010201010101" pitchFamily="66" charset="0"/>
              </a:rPr>
              <a:t>Elimu</a:t>
            </a:r>
            <a:r>
              <a:rPr lang="en-US" sz="3600" b="1" dirty="0">
                <a:solidFill>
                  <a:schemeClr val="tx1">
                    <a:lumMod val="95000"/>
                    <a:lumOff val="5000"/>
                  </a:schemeClr>
                </a:solidFill>
                <a:latin typeface="Monotype Corsiva" panose="03010101010201010101" pitchFamily="66" charset="0"/>
              </a:rPr>
              <a:t> </a:t>
            </a:r>
            <a:r>
              <a:rPr lang="en-US" sz="3600" b="1" dirty="0" err="1">
                <a:solidFill>
                  <a:schemeClr val="tx1">
                    <a:lumMod val="95000"/>
                    <a:lumOff val="5000"/>
                  </a:schemeClr>
                </a:solidFill>
                <a:latin typeface="Monotype Corsiva" panose="03010101010201010101" pitchFamily="66" charset="0"/>
              </a:rPr>
              <a:t>Yetu</a:t>
            </a:r>
            <a:r>
              <a:rPr lang="en-US" sz="3600" b="1" dirty="0">
                <a:solidFill>
                  <a:schemeClr val="tx1">
                    <a:lumMod val="95000"/>
                    <a:lumOff val="5000"/>
                  </a:schemeClr>
                </a:solidFill>
                <a:latin typeface="Monotype Corsiva" panose="03010101010201010101" pitchFamily="66" charset="0"/>
              </a:rPr>
              <a:t> Coalition will continue strengthening advocacy efforts, supporting inclusive and equitable education systems, and promoting evidence-based policy engagement at both national and county levels. The Coalition will also continue collaborating with partners to improve teacher wellbeing, refugee education, education financing, and foundational learning outcomes.</a:t>
            </a:r>
            <a:endParaRPr lang="en-US" sz="3600" b="1" dirty="0">
              <a:solidFill>
                <a:schemeClr val="tx1">
                  <a:lumMod val="95000"/>
                  <a:lumOff val="5000"/>
                </a:schemeClr>
              </a:solidFill>
              <a:latin typeface="Monotype Corsiva" panose="03010101010201010101" pitchFamily="66" charset="0"/>
            </a:endParaRPr>
          </a:p>
        </p:txBody>
      </p:sp>
      <p:pic>
        <p:nvPicPr>
          <p:cNvPr id="5" name="Graphic 4" descr="Airplane with solid fill"/>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rot="2739533">
            <a:off x="10245614" y="237749"/>
            <a:ext cx="1165614" cy="1165614"/>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1"/>
          <a:stretch>
            <a:fillRect/>
          </a:stretch>
        </p:blipFill>
        <p:spPr>
          <a:xfrm>
            <a:off x="665018" y="5067077"/>
            <a:ext cx="10022774" cy="1267472"/>
          </a:xfrm>
          <a:prstGeom prst="rect">
            <a:avLst/>
          </a:prstGeom>
        </p:spPr>
      </p:pic>
      <p:pic>
        <p:nvPicPr>
          <p:cNvPr id="7" name="Picture 6"/>
          <p:cNvPicPr>
            <a:picLocks noChangeAspect="1"/>
          </p:cNvPicPr>
          <p:nvPr/>
        </p:nvPicPr>
        <p:blipFill>
          <a:blip r:embed="rId2"/>
          <a:stretch>
            <a:fillRect/>
          </a:stretch>
        </p:blipFill>
        <p:spPr>
          <a:xfrm>
            <a:off x="4096338" y="523451"/>
            <a:ext cx="3999323" cy="1383912"/>
          </a:xfrm>
          <a:prstGeom prst="rect">
            <a:avLst/>
          </a:prstGeom>
        </p:spPr>
      </p:pic>
      <p:sp>
        <p:nvSpPr>
          <p:cNvPr id="8" name="TextBox 7"/>
          <p:cNvSpPr txBox="1"/>
          <p:nvPr/>
        </p:nvSpPr>
        <p:spPr>
          <a:xfrm>
            <a:off x="3740229" y="2038189"/>
            <a:ext cx="4523874" cy="2469587"/>
          </a:xfrm>
          <a:prstGeom prst="rect">
            <a:avLst/>
          </a:prstGeom>
          <a:noFill/>
        </p:spPr>
        <p:txBody>
          <a:bodyPr wrap="square" rtlCol="0">
            <a:spAutoFit/>
          </a:bodyPr>
          <a:lstStyle/>
          <a:p>
            <a:pPr marL="0" marR="0" algn="ctr">
              <a:lnSpc>
                <a:spcPct val="120000"/>
              </a:lnSpc>
              <a:spcAft>
                <a:spcPts val="1000"/>
              </a:spcAft>
              <a:buNone/>
              <a:tabLst>
                <a:tab pos="3714750" algn="l"/>
              </a:tabLst>
            </a:pPr>
            <a:r>
              <a:rPr lang="en-US" sz="2000" b="1" dirty="0">
                <a:solidFill>
                  <a:srgbClr val="0070C0"/>
                </a:solidFill>
                <a:effectLst/>
                <a:latin typeface="Cambria" panose="02040503050406030204" pitchFamily="18" charset="0"/>
                <a:ea typeface="幼圆"/>
                <a:cs typeface="Times New Roman" panose="02020603050405020304" pitchFamily="18" charset="0"/>
              </a:rPr>
              <a:t>CONTACT</a:t>
            </a:r>
            <a:endParaRPr lang="en-US" sz="1200" dirty="0">
              <a:effectLst/>
              <a:latin typeface="Corbel" panose="020B0503020204020204" pitchFamily="34" charset="0"/>
              <a:ea typeface="幼圆"/>
              <a:cs typeface="Times New Roman" panose="02020603050405020304" pitchFamily="18" charset="0"/>
            </a:endParaRPr>
          </a:p>
          <a:p>
            <a:pPr marL="0" marR="0" algn="ctr">
              <a:lnSpc>
                <a:spcPct val="120000"/>
              </a:lnSpc>
              <a:spcAft>
                <a:spcPts val="1000"/>
              </a:spcAft>
              <a:buNone/>
            </a:pPr>
            <a:r>
              <a:rPr lang="en-US" sz="1600" dirty="0">
                <a:solidFill>
                  <a:srgbClr val="000099"/>
                </a:solidFill>
                <a:effectLst/>
                <a:latin typeface="Cambria" panose="02040503050406030204" pitchFamily="18" charset="0"/>
                <a:ea typeface="幼圆"/>
                <a:cs typeface="Arial" panose="020B0604020202020204" pitchFamily="34" charset="0"/>
              </a:rPr>
              <a:t>HILL SIDE APARTMENTS, 2ND FLR,</a:t>
            </a:r>
            <a:br>
              <a:rPr lang="en-US" sz="1600" dirty="0">
                <a:solidFill>
                  <a:srgbClr val="000099"/>
                </a:solidFill>
                <a:effectLst/>
                <a:latin typeface="Cambria" panose="02040503050406030204" pitchFamily="18" charset="0"/>
                <a:ea typeface="幼圆"/>
                <a:cs typeface="Arial" panose="020B0604020202020204" pitchFamily="34" charset="0"/>
              </a:rPr>
            </a:br>
            <a:r>
              <a:rPr lang="en-US" sz="1600" dirty="0">
                <a:solidFill>
                  <a:srgbClr val="000099"/>
                </a:solidFill>
                <a:effectLst/>
                <a:latin typeface="Cambria" panose="02040503050406030204" pitchFamily="18" charset="0"/>
                <a:ea typeface="幼圆"/>
                <a:cs typeface="Arial" panose="020B0604020202020204" pitchFamily="34" charset="0"/>
              </a:rPr>
              <a:t>RAGATI ROAD, OFF HAILLE SELLASIE AVENUE,</a:t>
            </a:r>
            <a:br>
              <a:rPr lang="en-US" sz="1600" dirty="0">
                <a:solidFill>
                  <a:srgbClr val="000099"/>
                </a:solidFill>
                <a:effectLst/>
                <a:latin typeface="Cambria" panose="02040503050406030204" pitchFamily="18" charset="0"/>
                <a:ea typeface="幼圆"/>
                <a:cs typeface="Arial" panose="020B0604020202020204" pitchFamily="34" charset="0"/>
              </a:rPr>
            </a:br>
            <a:r>
              <a:rPr lang="en-US" sz="1600" dirty="0">
                <a:solidFill>
                  <a:srgbClr val="000099"/>
                </a:solidFill>
                <a:effectLst/>
                <a:latin typeface="Cambria" panose="02040503050406030204" pitchFamily="18" charset="0"/>
                <a:ea typeface="幼圆"/>
                <a:cs typeface="Arial" panose="020B0604020202020204" pitchFamily="34" charset="0"/>
              </a:rPr>
              <a:t>P.O. BOX 24621-00100</a:t>
            </a:r>
            <a:br>
              <a:rPr lang="en-US" sz="1600" dirty="0">
                <a:solidFill>
                  <a:srgbClr val="000099"/>
                </a:solidFill>
                <a:effectLst/>
                <a:latin typeface="Cambria" panose="02040503050406030204" pitchFamily="18" charset="0"/>
                <a:ea typeface="幼圆"/>
                <a:cs typeface="Arial" panose="020B0604020202020204" pitchFamily="34" charset="0"/>
              </a:rPr>
            </a:br>
            <a:r>
              <a:rPr lang="en-US" sz="1600" dirty="0">
                <a:solidFill>
                  <a:srgbClr val="000099"/>
                </a:solidFill>
                <a:effectLst/>
                <a:latin typeface="Cambria" panose="02040503050406030204" pitchFamily="18" charset="0"/>
                <a:ea typeface="幼圆"/>
                <a:cs typeface="Arial" panose="020B0604020202020204" pitchFamily="34" charset="0"/>
              </a:rPr>
              <a:t>NAIROBI, KENYA.</a:t>
            </a:r>
            <a:br>
              <a:rPr lang="en-US" sz="1600" dirty="0">
                <a:solidFill>
                  <a:srgbClr val="000099"/>
                </a:solidFill>
                <a:effectLst/>
                <a:latin typeface="Cambria" panose="02040503050406030204" pitchFamily="18" charset="0"/>
                <a:ea typeface="幼圆"/>
                <a:cs typeface="Arial" panose="020B0604020202020204" pitchFamily="34" charset="0"/>
              </a:rPr>
            </a:br>
            <a:r>
              <a:rPr lang="en-US" sz="1600" dirty="0">
                <a:solidFill>
                  <a:srgbClr val="000099"/>
                </a:solidFill>
                <a:effectLst/>
                <a:latin typeface="Cambria" panose="02040503050406030204" pitchFamily="18" charset="0"/>
                <a:ea typeface="幼圆"/>
                <a:cs typeface="Arial" panose="020B0604020202020204" pitchFamily="34" charset="0"/>
              </a:rPr>
              <a:t>CELL: +254-715 242 644; +254 0787 146120</a:t>
            </a:r>
            <a:endParaRPr lang="en-US" sz="1600" dirty="0">
              <a:solidFill>
                <a:srgbClr val="000099"/>
              </a:solidFill>
              <a:effectLst/>
              <a:latin typeface="Cambria" panose="02040503050406030204" pitchFamily="18" charset="0"/>
              <a:ea typeface="幼圆"/>
              <a:cs typeface="Arial" panose="020B0604020202020204" pitchFamily="34" charset="0"/>
            </a:endParaRPr>
          </a:p>
          <a:p>
            <a:pPr marL="0" marR="0" algn="ctr">
              <a:lnSpc>
                <a:spcPct val="120000"/>
              </a:lnSpc>
              <a:spcAft>
                <a:spcPts val="1000"/>
              </a:spcAft>
              <a:buNone/>
            </a:pPr>
            <a:r>
              <a:rPr lang="en-US" sz="1600" dirty="0">
                <a:solidFill>
                  <a:srgbClr val="000099"/>
                </a:solidFill>
                <a:effectLst/>
                <a:latin typeface="Cambria" panose="02040503050406030204" pitchFamily="18" charset="0"/>
                <a:ea typeface="幼圆"/>
                <a:cs typeface="Arial" panose="020B0604020202020204" pitchFamily="34" charset="0"/>
              </a:rPr>
              <a:t>Toll-free No; 0800 720 940</a:t>
            </a:r>
            <a:endParaRPr lang="en-US" sz="1200" dirty="0">
              <a:effectLst/>
              <a:latin typeface="Corbel" panose="020B0503020204020204" pitchFamily="34" charset="0"/>
              <a:ea typeface="幼圆"/>
              <a:cs typeface="Times New Roman" panose="02020603050405020304" pitchFamily="18" charset="0"/>
            </a:endParaRPr>
          </a:p>
        </p:txBody>
      </p:sp>
    </p:spTree>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11580</Words>
  <Application>WPS Presentation</Application>
  <PresentationFormat>Widescreen</PresentationFormat>
  <Paragraphs>171</Paragraphs>
  <Slides>26</Slides>
  <Notes>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Arial</vt:lpstr>
      <vt:lpstr>SimSun</vt:lpstr>
      <vt:lpstr>Wingdings</vt:lpstr>
      <vt:lpstr>Times New Roman</vt:lpstr>
      <vt:lpstr>幼圆</vt:lpstr>
      <vt:lpstr>Corbel</vt:lpstr>
      <vt:lpstr>Arial Black</vt:lpstr>
      <vt:lpstr>Calibri</vt:lpstr>
      <vt:lpstr>Microsoft YaHei</vt:lpstr>
      <vt:lpstr>Arial Unicode MS</vt:lpstr>
      <vt:lpstr>Calibri Light</vt:lpstr>
      <vt:lpstr>Symbol</vt:lpstr>
      <vt:lpstr>Monotype Corsiva</vt:lpstr>
      <vt:lpstr>Cambria</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Solomon Lihali</dc:creator>
  <cp:lastModifiedBy>Window</cp:lastModifiedBy>
  <cp:revision>12</cp:revision>
  <dcterms:created xsi:type="dcterms:W3CDTF">2026-05-31T22:32:00Z</dcterms:created>
  <dcterms:modified xsi:type="dcterms:W3CDTF">2026-06-15T07:36:27Z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0C0F12F76D9545FD9033F365EF669F62_13</vt:lpwstr>
  </property>
  <property fmtid="{D5CDD505-2E9C-101B-9397-08002B2CF9AE}" pid="3" name="KSOProductBuildVer">
    <vt:lpwstr>1033-12.1.0.26880</vt:lpwstr>
  </property>
</Properties>
</file>